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90" r:id="rId6"/>
    <p:sldMasterId id="2147483692" r:id="rId7"/>
    <p:sldMasterId id="2147483694" r:id="rId8"/>
    <p:sldMasterId id="2147483702" r:id="rId9"/>
    <p:sldMasterId id="2147483708" r:id="rId10"/>
    <p:sldMasterId id="2147483710" r:id="rId11"/>
    <p:sldMasterId id="2147483718" r:id="rId12"/>
    <p:sldMasterId id="2147483726" r:id="rId13"/>
    <p:sldMasterId id="2147483728" r:id="rId14"/>
    <p:sldMasterId id="2147483730" r:id="rId15"/>
    <p:sldMasterId id="2147483858" r:id="rId16"/>
  </p:sldMasterIdLst>
  <p:notesMasterIdLst>
    <p:notesMasterId r:id="rId48"/>
  </p:notesMasterIdLst>
  <p:sldIdLst>
    <p:sldId id="257" r:id="rId17"/>
    <p:sldId id="258" r:id="rId18"/>
    <p:sldId id="259" r:id="rId19"/>
    <p:sldId id="260" r:id="rId20"/>
    <p:sldId id="261" r:id="rId21"/>
    <p:sldId id="272" r:id="rId22"/>
    <p:sldId id="273" r:id="rId23"/>
    <p:sldId id="388" r:id="rId24"/>
    <p:sldId id="274" r:id="rId25"/>
    <p:sldId id="286" r:id="rId26"/>
    <p:sldId id="278" r:id="rId27"/>
    <p:sldId id="281" r:id="rId28"/>
    <p:sldId id="282" r:id="rId29"/>
    <p:sldId id="290" r:id="rId30"/>
    <p:sldId id="291" r:id="rId31"/>
    <p:sldId id="292" r:id="rId32"/>
    <p:sldId id="357" r:id="rId33"/>
    <p:sldId id="358" r:id="rId34"/>
    <p:sldId id="359" r:id="rId35"/>
    <p:sldId id="360" r:id="rId36"/>
    <p:sldId id="383" r:id="rId37"/>
    <p:sldId id="384" r:id="rId38"/>
    <p:sldId id="385" r:id="rId39"/>
    <p:sldId id="386" r:id="rId40"/>
    <p:sldId id="387" r:id="rId41"/>
    <p:sldId id="389" r:id="rId42"/>
    <p:sldId id="390" r:id="rId43"/>
    <p:sldId id="356" r:id="rId44"/>
    <p:sldId id="391" r:id="rId45"/>
    <p:sldId id="392" r:id="rId46"/>
    <p:sldId id="39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6"/>
    <p:restoredTop sz="81880" autoAdjust="0"/>
  </p:normalViewPr>
  <p:slideViewPr>
    <p:cSldViewPr>
      <p:cViewPr>
        <p:scale>
          <a:sx n="112" d="100"/>
          <a:sy n="112" d="100"/>
        </p:scale>
        <p:origin x="-1448"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slide" Target="slides/slide30.xml"/><Relationship Id="rId47" Type="http://schemas.openxmlformats.org/officeDocument/2006/relationships/slide" Target="slides/slide31.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44D16-FB7E-464D-8CA6-B2E43FC375BB}" type="datetimeFigureOut">
              <a:rPr lang="en-US" smtClean="0"/>
              <a:t>9/23/16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38A35-D25F-4C8B-925C-A4FA9518F0B7}" type="slidenum">
              <a:rPr lang="en-US" smtClean="0"/>
              <a:t>‹#›</a:t>
            </a:fld>
            <a:endParaRPr lang="en-US"/>
          </a:p>
        </p:txBody>
      </p:sp>
    </p:spTree>
    <p:extLst>
      <p:ext uri="{BB962C8B-B14F-4D97-AF65-F5344CB8AC3E}">
        <p14:creationId xmlns:p14="http://schemas.microsoft.com/office/powerpoint/2010/main" val="43532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solidFill>
                  <a:schemeClr val="tx1"/>
                </a:solidFill>
              </a:rPr>
              <a:t>Robert Wood Johnson Foundation </a:t>
            </a:r>
          </a:p>
          <a:p>
            <a:endParaRPr lang="en-US" dirty="0"/>
          </a:p>
        </p:txBody>
      </p:sp>
      <p:sp>
        <p:nvSpPr>
          <p:cNvPr id="4" name="Slide Number Placeholder 3"/>
          <p:cNvSpPr>
            <a:spLocks noGrp="1"/>
          </p:cNvSpPr>
          <p:nvPr>
            <p:ph type="sldNum" sz="quarter" idx="10"/>
          </p:nvPr>
        </p:nvSpPr>
        <p:spPr/>
        <p:txBody>
          <a:bodyPr/>
          <a:lstStyle/>
          <a:p>
            <a:fld id="{16238A35-D25F-4C8B-925C-A4FA9518F0B7}" type="slidenum">
              <a:rPr lang="en-US" smtClean="0"/>
              <a:t>2</a:t>
            </a:fld>
            <a:endParaRPr lang="en-US"/>
          </a:p>
        </p:txBody>
      </p:sp>
    </p:spTree>
    <p:extLst>
      <p:ext uri="{BB962C8B-B14F-4D97-AF65-F5344CB8AC3E}">
        <p14:creationId xmlns:p14="http://schemas.microsoft.com/office/powerpoint/2010/main" val="7599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Much</a:t>
            </a:r>
            <a:r>
              <a:rPr lang="en-US" sz="1200" baseline="0" dirty="0" smtClean="0"/>
              <a:t> of the information in this presentation was originally presented in other LGBT cultural competency trainings by Harvey </a:t>
            </a:r>
            <a:r>
              <a:rPr lang="en-US" sz="1200" baseline="0" dirty="0" err="1" smtClean="0"/>
              <a:t>Makadon</a:t>
            </a:r>
            <a:r>
              <a:rPr lang="en-US" sz="1200" baseline="0" dirty="0" smtClean="0"/>
              <a:t> from the national LGBT Health Education Center</a:t>
            </a:r>
          </a:p>
          <a:p>
            <a:endParaRPr lang="en-US" sz="1200" baseline="0" dirty="0" smtClean="0"/>
          </a:p>
          <a:p>
            <a:r>
              <a:rPr lang="en-US" sz="1200" baseline="0" dirty="0" smtClean="0"/>
              <a:t>and trainings that I have done with John Schneider at the University of Chicago.</a:t>
            </a:r>
          </a:p>
          <a:p>
            <a:endParaRPr lang="en-US" sz="1200" baseline="0" dirty="0" smtClean="0"/>
          </a:p>
          <a:p>
            <a:r>
              <a:rPr lang="en-US" sz="1200" baseline="0" dirty="0" smtClean="0"/>
              <a:t>It has been modified for this presentation and our own material has been added.  We are grateful to  Harvey, John and the National LGBT Health Education Center.</a:t>
            </a:r>
            <a:endParaRPr lang="en-US" sz="1200" dirty="0"/>
          </a:p>
        </p:txBody>
      </p:sp>
    </p:spTree>
    <p:extLst>
      <p:ext uri="{BB962C8B-B14F-4D97-AF65-F5344CB8AC3E}">
        <p14:creationId xmlns:p14="http://schemas.microsoft.com/office/powerpoint/2010/main" val="1996515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Much</a:t>
            </a:r>
            <a:r>
              <a:rPr lang="en-US" sz="1200" baseline="0" dirty="0" smtClean="0"/>
              <a:t> of the information in this presentation was originally presented in other LGBT cultural competency trainings by Harvey </a:t>
            </a:r>
            <a:r>
              <a:rPr lang="en-US" sz="1200" baseline="0" dirty="0" err="1" smtClean="0"/>
              <a:t>Makadon</a:t>
            </a:r>
            <a:r>
              <a:rPr lang="en-US" sz="1200" baseline="0" dirty="0" smtClean="0"/>
              <a:t> from the national LGBT Health Education Center</a:t>
            </a:r>
          </a:p>
          <a:p>
            <a:endParaRPr lang="en-US" sz="1200" baseline="0" dirty="0" smtClean="0"/>
          </a:p>
          <a:p>
            <a:r>
              <a:rPr lang="en-US" sz="1200" baseline="0" dirty="0" smtClean="0"/>
              <a:t>and trainings that I have done with John Schneider at the University of Chicago.</a:t>
            </a:r>
          </a:p>
          <a:p>
            <a:endParaRPr lang="en-US" sz="1200" baseline="0" dirty="0" smtClean="0"/>
          </a:p>
          <a:p>
            <a:r>
              <a:rPr lang="en-US" sz="1200" baseline="0" dirty="0" smtClean="0"/>
              <a:t>It has been modified for this presentation and our own material has been added.  We are grateful to  Harvey, John and the National LGBT Health Education Center.</a:t>
            </a:r>
            <a:endParaRPr lang="en-US" sz="1200" dirty="0"/>
          </a:p>
        </p:txBody>
      </p:sp>
    </p:spTree>
    <p:extLst>
      <p:ext uri="{BB962C8B-B14F-4D97-AF65-F5344CB8AC3E}">
        <p14:creationId xmlns:p14="http://schemas.microsoft.com/office/powerpoint/2010/main" val="199651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Much</a:t>
            </a:r>
            <a:r>
              <a:rPr lang="en-US" sz="1200" baseline="0" dirty="0" smtClean="0"/>
              <a:t> of the information in this presentation was originally presented in other LGBT cultural competency trainings by Harvey </a:t>
            </a:r>
            <a:r>
              <a:rPr lang="en-US" sz="1200" baseline="0" dirty="0" err="1" smtClean="0"/>
              <a:t>Makadon</a:t>
            </a:r>
            <a:r>
              <a:rPr lang="en-US" sz="1200" baseline="0" dirty="0" smtClean="0"/>
              <a:t> from the national LGBT Health Education Center</a:t>
            </a:r>
          </a:p>
          <a:p>
            <a:endParaRPr lang="en-US" sz="1200" baseline="0" dirty="0" smtClean="0"/>
          </a:p>
          <a:p>
            <a:r>
              <a:rPr lang="en-US" sz="1200" baseline="0" dirty="0" smtClean="0"/>
              <a:t>and trainings that I have done with John Schneider at the University of Chicago.</a:t>
            </a:r>
          </a:p>
          <a:p>
            <a:endParaRPr lang="en-US" sz="1200" baseline="0" dirty="0" smtClean="0"/>
          </a:p>
          <a:p>
            <a:r>
              <a:rPr lang="en-US" sz="1200" baseline="0" dirty="0" smtClean="0"/>
              <a:t>It has been modified for this presentation and our own material has been added.  We are grateful to  Harvey, John and the National LGBT Health Education Center.</a:t>
            </a:r>
            <a:endParaRPr lang="en-US" sz="1200" dirty="0"/>
          </a:p>
        </p:txBody>
      </p:sp>
    </p:spTree>
    <p:extLst>
      <p:ext uri="{BB962C8B-B14F-4D97-AF65-F5344CB8AC3E}">
        <p14:creationId xmlns:p14="http://schemas.microsoft.com/office/powerpoint/2010/main" val="1996515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Much</a:t>
            </a:r>
            <a:r>
              <a:rPr lang="en-US" sz="1200" baseline="0" dirty="0" smtClean="0"/>
              <a:t> of the information in this presentation was originally presented in other LGBT cultural competency trainings by Harvey </a:t>
            </a:r>
            <a:r>
              <a:rPr lang="en-US" sz="1200" baseline="0" dirty="0" err="1" smtClean="0"/>
              <a:t>Makadon</a:t>
            </a:r>
            <a:r>
              <a:rPr lang="en-US" sz="1200" baseline="0" dirty="0" smtClean="0"/>
              <a:t> from the national LGBT Health Education Center</a:t>
            </a:r>
          </a:p>
          <a:p>
            <a:endParaRPr lang="en-US" sz="1200" baseline="0" dirty="0" smtClean="0"/>
          </a:p>
          <a:p>
            <a:r>
              <a:rPr lang="en-US" sz="1200" baseline="0" dirty="0" smtClean="0"/>
              <a:t>and trainings that I have done with John Schneider at the University of Chicago.</a:t>
            </a:r>
          </a:p>
          <a:p>
            <a:endParaRPr lang="en-US" sz="1200" baseline="0" dirty="0" smtClean="0"/>
          </a:p>
          <a:p>
            <a:r>
              <a:rPr lang="en-US" sz="1200" baseline="0" dirty="0" smtClean="0"/>
              <a:t>It has been modified for this presentation and our own material has been added.  We are grateful to  Harvey, John and the National LGBT Health Education Center.</a:t>
            </a:r>
            <a:endParaRPr lang="en-US" sz="1200" dirty="0"/>
          </a:p>
        </p:txBody>
      </p:sp>
    </p:spTree>
    <p:extLst>
      <p:ext uri="{BB962C8B-B14F-4D97-AF65-F5344CB8AC3E}">
        <p14:creationId xmlns:p14="http://schemas.microsoft.com/office/powerpoint/2010/main" val="1996515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p>
            <a:pPr lvl="0">
              <a:defRPr sz="1800"/>
            </a:pPr>
            <a:endParaRPr sz="2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Much</a:t>
            </a:r>
            <a:r>
              <a:rPr lang="en-US" sz="1200" baseline="0" dirty="0" smtClean="0"/>
              <a:t> of the information in this presentation was originally presented in other LGBT cultural competency trainings by Harvey </a:t>
            </a:r>
            <a:r>
              <a:rPr lang="en-US" sz="1200" baseline="0" dirty="0" err="1" smtClean="0"/>
              <a:t>Makadon</a:t>
            </a:r>
            <a:r>
              <a:rPr lang="en-US" sz="1200" baseline="0" dirty="0" smtClean="0"/>
              <a:t> from the national LGBT Health Education Center</a:t>
            </a:r>
          </a:p>
          <a:p>
            <a:endParaRPr lang="en-US" sz="1200" baseline="0" dirty="0" smtClean="0"/>
          </a:p>
          <a:p>
            <a:r>
              <a:rPr lang="en-US" sz="1200" baseline="0" dirty="0" smtClean="0"/>
              <a:t>and trainings that I have done with John Schneider at the University of Chicago.</a:t>
            </a:r>
          </a:p>
          <a:p>
            <a:endParaRPr lang="en-US" sz="1200" baseline="0" dirty="0" smtClean="0"/>
          </a:p>
          <a:p>
            <a:r>
              <a:rPr lang="en-US" sz="1200" baseline="0" dirty="0" smtClean="0"/>
              <a:t>It has been modified for this presentation and our own material has been added.  We are grateful to  Harvey, John and the National LGBT Health Education Center.</a:t>
            </a:r>
            <a:endParaRPr lang="en-US" sz="1200" dirty="0"/>
          </a:p>
        </p:txBody>
      </p:sp>
    </p:spTree>
    <p:extLst>
      <p:ext uri="{BB962C8B-B14F-4D97-AF65-F5344CB8AC3E}">
        <p14:creationId xmlns:p14="http://schemas.microsoft.com/office/powerpoint/2010/main" val="199651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Tree>
    <p:extLst>
      <p:ext uri="{BB962C8B-B14F-4D97-AF65-F5344CB8AC3E}">
        <p14:creationId xmlns:p14="http://schemas.microsoft.com/office/powerpoint/2010/main" val="3696076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Direct participants to </a:t>
            </a:r>
            <a:r>
              <a:rPr lang="en-US" sz="1400" baseline="0" dirty="0" smtClean="0"/>
              <a:t>the resource handout</a:t>
            </a:r>
            <a:endParaRPr lang="en-US" sz="1400" dirty="0"/>
          </a:p>
        </p:txBody>
      </p:sp>
    </p:spTree>
    <p:extLst>
      <p:ext uri="{BB962C8B-B14F-4D97-AF65-F5344CB8AC3E}">
        <p14:creationId xmlns:p14="http://schemas.microsoft.com/office/powerpoint/2010/main" val="369607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Tree>
    <p:extLst>
      <p:ext uri="{BB962C8B-B14F-4D97-AF65-F5344CB8AC3E}">
        <p14:creationId xmlns:p14="http://schemas.microsoft.com/office/powerpoint/2010/main" val="369607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a:t>
            </a:r>
            <a:r>
              <a:rPr lang="en-US" sz="1200" baseline="0" dirty="0" smtClean="0"/>
              <a:t> the handout with project Co-</a:t>
            </a:r>
            <a:r>
              <a:rPr lang="en-US" sz="1200" baseline="0" dirty="0" err="1" smtClean="0"/>
              <a:t>Pis</a:t>
            </a:r>
            <a:r>
              <a:rPr lang="en-US" sz="1200" baseline="0" dirty="0" smtClean="0"/>
              <a:t> and consultants</a:t>
            </a:r>
            <a:endParaRPr lang="en-US" sz="1200" dirty="0"/>
          </a:p>
        </p:txBody>
      </p:sp>
    </p:spTree>
    <p:extLst>
      <p:ext uri="{BB962C8B-B14F-4D97-AF65-F5344CB8AC3E}">
        <p14:creationId xmlns:p14="http://schemas.microsoft.com/office/powerpoint/2010/main" val="379741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Much</a:t>
            </a:r>
            <a:r>
              <a:rPr lang="en-US" sz="1200" baseline="0" dirty="0" smtClean="0"/>
              <a:t> of the information in this presentation was originally presented in other LGBT cultural competency trainings by Harvey </a:t>
            </a:r>
            <a:r>
              <a:rPr lang="en-US" sz="1200" baseline="0" dirty="0" err="1" smtClean="0"/>
              <a:t>Makadon</a:t>
            </a:r>
            <a:r>
              <a:rPr lang="en-US" sz="1200" baseline="0" dirty="0" smtClean="0"/>
              <a:t> from the national LGBT Health Education Center</a:t>
            </a:r>
          </a:p>
          <a:p>
            <a:endParaRPr lang="en-US" sz="1200" baseline="0" dirty="0" smtClean="0"/>
          </a:p>
          <a:p>
            <a:r>
              <a:rPr lang="en-US" sz="1200" baseline="0" dirty="0" smtClean="0"/>
              <a:t>and trainings that I have done with John Schneider at the University of Chicago.</a:t>
            </a:r>
          </a:p>
          <a:p>
            <a:endParaRPr lang="en-US" sz="1200" baseline="0" dirty="0" smtClean="0"/>
          </a:p>
          <a:p>
            <a:r>
              <a:rPr lang="en-US" sz="1200" baseline="0" dirty="0" smtClean="0"/>
              <a:t>It has been modified for this presentation and our own material has been added.  We are grateful to  Harvey, John and the National LGBT Health Education Center.</a:t>
            </a:r>
            <a:endParaRPr lang="en-US" sz="1200" dirty="0"/>
          </a:p>
        </p:txBody>
      </p:sp>
    </p:spTree>
    <p:extLst>
      <p:ext uri="{BB962C8B-B14F-4D97-AF65-F5344CB8AC3E}">
        <p14:creationId xmlns:p14="http://schemas.microsoft.com/office/powerpoint/2010/main" val="199651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prstGeom prst="rect">
            <a:avLst/>
          </a:prstGeom>
        </p:spPr>
        <p:txBody>
          <a:bodyPr/>
          <a:lstStyle/>
          <a:p>
            <a:pPr lvl="0"/>
            <a:endParaRPr/>
          </a:p>
        </p:txBody>
      </p:sp>
      <p:sp>
        <p:nvSpPr>
          <p:cNvPr id="150" name="Shape 150"/>
          <p:cNvSpPr>
            <a:spLocks noGrp="1"/>
          </p:cNvSpPr>
          <p:nvPr>
            <p:ph type="body" sz="quarter" idx="1"/>
          </p:nvPr>
        </p:nvSpPr>
        <p:spPr>
          <a:prstGeom prst="rect">
            <a:avLst/>
          </a:prstGeom>
        </p:spPr>
        <p:txBody>
          <a:bodyPr/>
          <a:lstStyle/>
          <a:p>
            <a:pPr lvl="0">
              <a:defRPr sz="1800"/>
            </a:pPr>
            <a:r>
              <a:rPr sz="1200" dirty="0"/>
              <a:t>Completely Verbal presentation (with Fenway handout)</a:t>
            </a:r>
          </a:p>
          <a:p>
            <a:pPr lvl="0">
              <a:defRPr sz="1800"/>
            </a:pPr>
            <a:endParaRPr sz="1200" dirty="0"/>
          </a:p>
          <a:p>
            <a:pPr lvl="0">
              <a:defRPr sz="1800"/>
            </a:pPr>
            <a:r>
              <a:rPr sz="1200" dirty="0"/>
              <a:t>See external 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742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0">
              <a:lnSpc>
                <a:spcPct val="125000"/>
              </a:lnSpc>
              <a:defRPr/>
            </a:pPr>
            <a:r>
              <a:rPr lang="en-US" dirty="0"/>
              <a:t>From the Diversity and Inclusion Department at University of Chicago</a:t>
            </a:r>
          </a:p>
          <a:p>
            <a:pPr defTabSz="457140">
              <a:lnSpc>
                <a:spcPct val="125000"/>
              </a:lnSpc>
              <a:defRPr/>
            </a:pPr>
            <a:endParaRPr lang="en-US" dirty="0"/>
          </a:p>
          <a:p>
            <a:pPr defTabSz="457140">
              <a:lnSpc>
                <a:spcPct val="125000"/>
              </a:lnSpc>
              <a:defRPr/>
            </a:pPr>
            <a:endParaRPr lang="en-US" dirty="0"/>
          </a:p>
          <a:p>
            <a:r>
              <a:rPr lang="en-US" dirty="0" smtClean="0"/>
              <a:t>The need for self-assessment---handouts.</a:t>
            </a:r>
            <a:endParaRPr lang="en-US" dirty="0"/>
          </a:p>
        </p:txBody>
      </p:sp>
    </p:spTree>
    <p:extLst>
      <p:ext uri="{BB962C8B-B14F-4D97-AF65-F5344CB8AC3E}">
        <p14:creationId xmlns:p14="http://schemas.microsoft.com/office/powerpoint/2010/main" val="947909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0">
              <a:lnSpc>
                <a:spcPct val="125000"/>
              </a:lnSpc>
              <a:defRPr/>
            </a:pPr>
            <a:r>
              <a:rPr lang="en-US" dirty="0"/>
              <a:t>From the Diversity and Inclusion Department at University of Chicago</a:t>
            </a:r>
          </a:p>
          <a:p>
            <a:pPr defTabSz="457140">
              <a:lnSpc>
                <a:spcPct val="125000"/>
              </a:lnSpc>
              <a:defRPr/>
            </a:pPr>
            <a:endParaRPr lang="en-US" dirty="0"/>
          </a:p>
          <a:p>
            <a:pPr defTabSz="457140">
              <a:lnSpc>
                <a:spcPct val="125000"/>
              </a:lnSpc>
              <a:defRPr/>
            </a:pPr>
            <a:endParaRPr lang="en-US" dirty="0"/>
          </a:p>
          <a:p>
            <a:r>
              <a:rPr lang="en-US" dirty="0" smtClean="0"/>
              <a:t>The need for self-assessment---handouts.</a:t>
            </a:r>
            <a:endParaRPr lang="en-US" dirty="0"/>
          </a:p>
        </p:txBody>
      </p:sp>
    </p:spTree>
    <p:extLst>
      <p:ext uri="{BB962C8B-B14F-4D97-AF65-F5344CB8AC3E}">
        <p14:creationId xmlns:p14="http://schemas.microsoft.com/office/powerpoint/2010/main" val="94790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0">
              <a:lnSpc>
                <a:spcPct val="125000"/>
              </a:lnSpc>
              <a:defRPr/>
            </a:pPr>
            <a:r>
              <a:rPr lang="en-US" dirty="0"/>
              <a:t>From the Diversity and Inclusion Department at University of Chicago</a:t>
            </a:r>
          </a:p>
          <a:p>
            <a:pPr defTabSz="457140">
              <a:lnSpc>
                <a:spcPct val="125000"/>
              </a:lnSpc>
              <a:defRPr/>
            </a:pPr>
            <a:endParaRPr lang="en-US" dirty="0"/>
          </a:p>
          <a:p>
            <a:pPr defTabSz="457140">
              <a:lnSpc>
                <a:spcPct val="125000"/>
              </a:lnSpc>
              <a:defRPr/>
            </a:pPr>
            <a:endParaRPr lang="en-US" dirty="0"/>
          </a:p>
          <a:p>
            <a:r>
              <a:rPr lang="en-US" dirty="0" smtClean="0"/>
              <a:t>The need for self-assessment---handouts.</a:t>
            </a:r>
            <a:endParaRPr lang="en-US" dirty="0"/>
          </a:p>
        </p:txBody>
      </p:sp>
    </p:spTree>
    <p:extLst>
      <p:ext uri="{BB962C8B-B14F-4D97-AF65-F5344CB8AC3E}">
        <p14:creationId xmlns:p14="http://schemas.microsoft.com/office/powerpoint/2010/main" val="94790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0">
              <a:lnSpc>
                <a:spcPct val="125000"/>
              </a:lnSpc>
              <a:defRPr/>
            </a:pPr>
            <a:r>
              <a:rPr lang="en-US" dirty="0"/>
              <a:t>From the Diversity and Inclusion Department at University of Chicago</a:t>
            </a:r>
          </a:p>
          <a:p>
            <a:pPr defTabSz="457140">
              <a:lnSpc>
                <a:spcPct val="125000"/>
              </a:lnSpc>
              <a:defRPr/>
            </a:pPr>
            <a:endParaRPr lang="en-US" dirty="0"/>
          </a:p>
          <a:p>
            <a:pPr defTabSz="457140">
              <a:lnSpc>
                <a:spcPct val="125000"/>
              </a:lnSpc>
              <a:defRPr/>
            </a:pPr>
            <a:endParaRPr lang="en-US" dirty="0"/>
          </a:p>
          <a:p>
            <a:r>
              <a:rPr lang="en-US" dirty="0" smtClean="0"/>
              <a:t>The need for self-assessment---handouts.</a:t>
            </a:r>
            <a:endParaRPr lang="en-US" dirty="0"/>
          </a:p>
        </p:txBody>
      </p:sp>
    </p:spTree>
    <p:extLst>
      <p:ext uri="{BB962C8B-B14F-4D97-AF65-F5344CB8AC3E}">
        <p14:creationId xmlns:p14="http://schemas.microsoft.com/office/powerpoint/2010/main" val="94790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21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21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217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21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225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225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64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xfrm>
            <a:off x="457200" y="92076"/>
            <a:ext cx="8229600" cy="1508125"/>
          </a:xfrm>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2770258826"/>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xfrm>
            <a:off x="457200" y="92076"/>
            <a:ext cx="8229600" cy="1508125"/>
          </a:xfrm>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xfrm>
            <a:off x="457200" y="92076"/>
            <a:ext cx="8229600" cy="1508125"/>
          </a:xfrm>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xfrm>
            <a:off x="457200" y="92076"/>
            <a:ext cx="8229600" cy="1508125"/>
          </a:xfrm>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1247140031"/>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85646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i="0">
                <a:solidFill>
                  <a:srgbClr val="898989"/>
                </a:solidFill>
              </a:defRPr>
            </a:lvl1pPr>
          </a:lstStyle>
          <a:p>
            <a:pPr defTabSz="457200"/>
            <a:fld id="{86CB4B4D-7CA3-9044-876B-883B54F8677D}" type="slidenum">
              <a:rPr kern="0">
                <a:latin typeface="Calibri"/>
                <a:sym typeface="Calibri"/>
              </a:rPr>
              <a:pPr defTabSz="457200"/>
              <a:t>‹#›</a:t>
            </a:fld>
            <a:endParaRPr kern="0">
              <a:latin typeface="Calibri"/>
              <a:sym typeface="Calibri"/>
            </a:endParaRPr>
          </a:p>
        </p:txBody>
      </p:sp>
    </p:spTree>
  </p:cSld>
  <p:clrMap bg1="lt1" tx1="dk1" bg2="lt2" tx2="dk2" accent1="accent1" accent2="accent2" accent3="accent3" accent4="accent4" accent5="accent5" accent6="accent6" hlink="hlink" folHlink="folHlink"/>
  <p:sldLayoutIdLst>
    <p:sldLayoutId id="2147483661" r:id="rId1"/>
  </p:sldLayoutIdLst>
  <p:transition xmlns:p14="http://schemas.microsoft.com/office/powerpoint/2010/mai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indent="457200" algn="ctr" defTabSz="457200">
        <a:defRPr sz="4400">
          <a:latin typeface="Calibri"/>
          <a:ea typeface="Calibri"/>
          <a:cs typeface="Calibri"/>
          <a:sym typeface="Calibri"/>
        </a:defRPr>
      </a:lvl6pPr>
      <a:lvl7pPr indent="914400" algn="ctr" defTabSz="457200">
        <a:defRPr sz="4400">
          <a:latin typeface="Calibri"/>
          <a:ea typeface="Calibri"/>
          <a:cs typeface="Calibri"/>
          <a:sym typeface="Calibri"/>
        </a:defRPr>
      </a:lvl7pPr>
      <a:lvl8pPr indent="1371600" algn="ctr" defTabSz="457200">
        <a:defRPr sz="4400">
          <a:latin typeface="Calibri"/>
          <a:ea typeface="Calibri"/>
          <a:cs typeface="Calibri"/>
          <a:sym typeface="Calibri"/>
        </a:defRPr>
      </a:lvl8pPr>
      <a:lvl9pPr indent="1828800"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79203"/>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79203"/>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79203"/>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79203"/>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79203"/>
      </p:ext>
    </p:extLst>
  </p:cSld>
  <p:clrMap bg1="lt1" tx1="dk1" bg2="lt2" tx2="dk2" accent1="accent1" accent2="accent2" accent3="accent3" accent4="accent4" accent5="accent5" accent6="accent6" hlink="hlink" folHlink="folHlink"/>
  <p:sldLayoutIdLst>
    <p:sldLayoutId id="214748372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79203"/>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i="0">
                <a:solidFill>
                  <a:srgbClr val="898989"/>
                </a:solidFill>
              </a:defRPr>
            </a:lvl1pPr>
          </a:lstStyle>
          <a:p>
            <a:pPr defTabSz="457200"/>
            <a:fld id="{86CB4B4D-7CA3-9044-876B-883B54F8677D}" type="slidenum">
              <a:rPr kern="0">
                <a:latin typeface="Calibri"/>
                <a:sym typeface="Calibri"/>
              </a:rPr>
              <a:pPr defTabSz="457200"/>
              <a:t>‹#›</a:t>
            </a:fld>
            <a:endParaRPr kern="0">
              <a:latin typeface="Calibri"/>
              <a:sym typeface="Calibri"/>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Lst>
  <p:transition xmlns:p14="http://schemas.microsoft.com/office/powerpoint/2010/mai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indent="457200" algn="ctr" defTabSz="457200">
        <a:defRPr sz="4400">
          <a:latin typeface="Calibri"/>
          <a:ea typeface="Calibri"/>
          <a:cs typeface="Calibri"/>
          <a:sym typeface="Calibri"/>
        </a:defRPr>
      </a:lvl6pPr>
      <a:lvl7pPr indent="914400" algn="ctr" defTabSz="457200">
        <a:defRPr sz="4400">
          <a:latin typeface="Calibri"/>
          <a:ea typeface="Calibri"/>
          <a:cs typeface="Calibri"/>
          <a:sym typeface="Calibri"/>
        </a:defRPr>
      </a:lvl7pPr>
      <a:lvl8pPr indent="1371600" algn="ctr" defTabSz="457200">
        <a:defRPr sz="4400">
          <a:latin typeface="Calibri"/>
          <a:ea typeface="Calibri"/>
          <a:cs typeface="Calibri"/>
          <a:sym typeface="Calibri"/>
        </a:defRPr>
      </a:lvl8pPr>
      <a:lvl9pPr indent="1828800"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i="0">
                <a:solidFill>
                  <a:srgbClr val="898989"/>
                </a:solidFill>
              </a:defRPr>
            </a:lvl1pPr>
          </a:lstStyle>
          <a:p>
            <a:pPr defTabSz="457200"/>
            <a:fld id="{86CB4B4D-7CA3-9044-876B-883B54F8677D}" type="slidenum">
              <a:rPr kern="0">
                <a:latin typeface="Calibri"/>
                <a:sym typeface="Calibri"/>
              </a:rPr>
              <a:pPr defTabSz="457200"/>
              <a:t>‹#›</a:t>
            </a:fld>
            <a:endParaRPr kern="0">
              <a:latin typeface="Calibri"/>
              <a:sym typeface="Calibri"/>
            </a:endParaRPr>
          </a:p>
        </p:txBody>
      </p:sp>
    </p:spTree>
  </p:cSld>
  <p:clrMap bg1="lt1" tx1="dk1" bg2="lt2" tx2="dk2" accent1="accent1" accent2="accent2" accent3="accent3" accent4="accent4" accent5="accent5" accent6="accent6" hlink="hlink" folHlink="folHlink"/>
  <p:sldLayoutIdLst>
    <p:sldLayoutId id="2147483663" r:id="rId1"/>
  </p:sldLayoutIdLst>
  <p:transition xmlns:p14="http://schemas.microsoft.com/office/powerpoint/2010/mai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indent="457200" algn="ctr" defTabSz="457200">
        <a:defRPr sz="4400">
          <a:latin typeface="Calibri"/>
          <a:ea typeface="Calibri"/>
          <a:cs typeface="Calibri"/>
          <a:sym typeface="Calibri"/>
        </a:defRPr>
      </a:lvl6pPr>
      <a:lvl7pPr indent="914400" algn="ctr" defTabSz="457200">
        <a:defRPr sz="4400">
          <a:latin typeface="Calibri"/>
          <a:ea typeface="Calibri"/>
          <a:cs typeface="Calibri"/>
          <a:sym typeface="Calibri"/>
        </a:defRPr>
      </a:lvl7pPr>
      <a:lvl8pPr indent="1371600" algn="ctr" defTabSz="457200">
        <a:defRPr sz="4400">
          <a:latin typeface="Calibri"/>
          <a:ea typeface="Calibri"/>
          <a:cs typeface="Calibri"/>
          <a:sym typeface="Calibri"/>
        </a:defRPr>
      </a:lvl8pPr>
      <a:lvl9pPr indent="1828800"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i="0">
                <a:solidFill>
                  <a:srgbClr val="898989"/>
                </a:solidFill>
              </a:defRPr>
            </a:lvl1pPr>
          </a:lstStyle>
          <a:p>
            <a:pPr defTabSz="457200"/>
            <a:fld id="{86CB4B4D-7CA3-9044-876B-883B54F8677D}" type="slidenum">
              <a:rPr kern="0">
                <a:latin typeface="Calibri"/>
                <a:sym typeface="Calibri"/>
              </a:rPr>
              <a:pPr defTabSz="457200"/>
              <a:t>‹#›</a:t>
            </a:fld>
            <a:endParaRPr kern="0">
              <a:latin typeface="Calibri"/>
              <a:sym typeface="Calibri"/>
            </a:endParaRPr>
          </a:p>
        </p:txBody>
      </p:sp>
    </p:spTree>
  </p:cSld>
  <p:clrMap bg1="lt1" tx1="dk1" bg2="lt2" tx2="dk2" accent1="accent1" accent2="accent2" accent3="accent3" accent4="accent4" accent5="accent5" accent6="accent6" hlink="hlink" folHlink="folHlink"/>
  <p:sldLayoutIdLst>
    <p:sldLayoutId id="2147483665" r:id="rId1"/>
  </p:sldLayoutIdLst>
  <p:transition xmlns:p14="http://schemas.microsoft.com/office/powerpoint/2010/mai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indent="457200" algn="ctr" defTabSz="457200">
        <a:defRPr sz="4400">
          <a:latin typeface="Calibri"/>
          <a:ea typeface="Calibri"/>
          <a:cs typeface="Calibri"/>
          <a:sym typeface="Calibri"/>
        </a:defRPr>
      </a:lvl6pPr>
      <a:lvl7pPr indent="914400" algn="ctr" defTabSz="457200">
        <a:defRPr sz="4400">
          <a:latin typeface="Calibri"/>
          <a:ea typeface="Calibri"/>
          <a:cs typeface="Calibri"/>
          <a:sym typeface="Calibri"/>
        </a:defRPr>
      </a:lvl7pPr>
      <a:lvl8pPr indent="1371600" algn="ctr" defTabSz="457200">
        <a:defRPr sz="4400">
          <a:latin typeface="Calibri"/>
          <a:ea typeface="Calibri"/>
          <a:cs typeface="Calibri"/>
          <a:sym typeface="Calibri"/>
        </a:defRPr>
      </a:lvl8pPr>
      <a:lvl9pPr indent="1828800"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i="0">
                <a:solidFill>
                  <a:srgbClr val="898989"/>
                </a:solidFill>
              </a:defRPr>
            </a:lvl1pPr>
          </a:lstStyle>
          <a:p>
            <a:pPr defTabSz="457200"/>
            <a:fld id="{86CB4B4D-7CA3-9044-876B-883B54F8677D}" type="slidenum">
              <a:rPr kern="0">
                <a:latin typeface="Calibri"/>
                <a:sym typeface="Calibri"/>
              </a:rPr>
              <a:pPr defTabSz="457200"/>
              <a:t>‹#›</a:t>
            </a:fld>
            <a:endParaRPr kern="0">
              <a:latin typeface="Calibri"/>
              <a:sym typeface="Calibri"/>
            </a:endParaRPr>
          </a:p>
        </p:txBody>
      </p:sp>
    </p:spTree>
  </p:cSld>
  <p:clrMap bg1="lt1" tx1="dk1" bg2="lt2" tx2="dk2" accent1="accent1" accent2="accent2" accent3="accent3" accent4="accent4" accent5="accent5" accent6="accent6" hlink="hlink" folHlink="folHlink"/>
  <p:sldLayoutIdLst>
    <p:sldLayoutId id="2147483667" r:id="rId1"/>
  </p:sldLayoutIdLst>
  <p:transition xmlns:p14="http://schemas.microsoft.com/office/powerpoint/2010/mai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indent="457200" algn="ctr" defTabSz="457200">
        <a:defRPr sz="4400">
          <a:latin typeface="Calibri"/>
          <a:ea typeface="Calibri"/>
          <a:cs typeface="Calibri"/>
          <a:sym typeface="Calibri"/>
        </a:defRPr>
      </a:lvl6pPr>
      <a:lvl7pPr indent="914400" algn="ctr" defTabSz="457200">
        <a:defRPr sz="4400">
          <a:latin typeface="Calibri"/>
          <a:ea typeface="Calibri"/>
          <a:cs typeface="Calibri"/>
          <a:sym typeface="Calibri"/>
        </a:defRPr>
      </a:lvl7pPr>
      <a:lvl8pPr indent="1371600" algn="ctr" defTabSz="457200">
        <a:defRPr sz="4400">
          <a:latin typeface="Calibri"/>
          <a:ea typeface="Calibri"/>
          <a:cs typeface="Calibri"/>
          <a:sym typeface="Calibri"/>
        </a:defRPr>
      </a:lvl8pPr>
      <a:lvl9pPr indent="1828800"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i="0">
                <a:solidFill>
                  <a:srgbClr val="898989"/>
                </a:solidFill>
              </a:defRPr>
            </a:lvl1pPr>
          </a:lstStyle>
          <a:p>
            <a:pPr defTabSz="457200"/>
            <a:fld id="{86CB4B4D-7CA3-9044-876B-883B54F8677D}" type="slidenum">
              <a:rPr kern="0">
                <a:latin typeface="Calibri"/>
                <a:sym typeface="Calibri"/>
              </a:rPr>
              <a:pPr defTabSz="457200"/>
              <a:t>‹#›</a:t>
            </a:fld>
            <a:endParaRPr kern="0">
              <a:latin typeface="Calibri"/>
              <a:sym typeface="Calibri"/>
            </a:endParaRPr>
          </a:p>
        </p:txBody>
      </p:sp>
    </p:spTree>
  </p:cSld>
  <p:clrMap bg1="lt1" tx1="dk1" bg2="lt2" tx2="dk2" accent1="accent1" accent2="accent2" accent3="accent3" accent4="accent4" accent5="accent5" accent6="accent6" hlink="hlink" folHlink="folHlink"/>
  <p:sldLayoutIdLst>
    <p:sldLayoutId id="2147483669" r:id="rId1"/>
  </p:sldLayoutIdLst>
  <p:transition xmlns:p14="http://schemas.microsoft.com/office/powerpoint/2010/mai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indent="457200" algn="ctr" defTabSz="457200">
        <a:defRPr sz="4400">
          <a:latin typeface="Calibri"/>
          <a:ea typeface="Calibri"/>
          <a:cs typeface="Calibri"/>
          <a:sym typeface="Calibri"/>
        </a:defRPr>
      </a:lvl6pPr>
      <a:lvl7pPr indent="914400" algn="ctr" defTabSz="457200">
        <a:defRPr sz="4400">
          <a:latin typeface="Calibri"/>
          <a:ea typeface="Calibri"/>
          <a:cs typeface="Calibri"/>
          <a:sym typeface="Calibri"/>
        </a:defRPr>
      </a:lvl7pPr>
      <a:lvl8pPr indent="1371600" algn="ctr" defTabSz="457200">
        <a:defRPr sz="4400">
          <a:latin typeface="Calibri"/>
          <a:ea typeface="Calibri"/>
          <a:cs typeface="Calibri"/>
          <a:sym typeface="Calibri"/>
        </a:defRPr>
      </a:lvl8pPr>
      <a:lvl9pPr indent="1828800"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i="0">
                <a:solidFill>
                  <a:srgbClr val="898989"/>
                </a:solidFill>
              </a:defRPr>
            </a:lvl1pPr>
          </a:lstStyle>
          <a:p>
            <a:pPr defTabSz="457200"/>
            <a:fld id="{86CB4B4D-7CA3-9044-876B-883B54F8677D}" type="slidenum">
              <a:rPr kern="0">
                <a:latin typeface="Calibri"/>
                <a:sym typeface="Calibri"/>
              </a:rPr>
              <a:pPr defTabSz="457200"/>
              <a:t>‹#›</a:t>
            </a:fld>
            <a:endParaRPr kern="0">
              <a:latin typeface="Calibri"/>
              <a:sym typeface="Calibri"/>
            </a:endParaRPr>
          </a:p>
        </p:txBody>
      </p:sp>
    </p:spTree>
  </p:cSld>
  <p:clrMap bg1="lt1" tx1="dk1" bg2="lt2" tx2="dk2" accent1="accent1" accent2="accent2" accent3="accent3" accent4="accent4" accent5="accent5" accent6="accent6" hlink="hlink" folHlink="folHlink"/>
  <p:sldLayoutIdLst>
    <p:sldLayoutId id="2147483691" r:id="rId1"/>
  </p:sldLayoutIdLst>
  <p:transition xmlns:p14="http://schemas.microsoft.com/office/powerpoint/2010/mai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indent="457200" algn="ctr" defTabSz="457200">
        <a:defRPr sz="4400">
          <a:latin typeface="Calibri"/>
          <a:ea typeface="Calibri"/>
          <a:cs typeface="Calibri"/>
          <a:sym typeface="Calibri"/>
        </a:defRPr>
      </a:lvl6pPr>
      <a:lvl7pPr indent="914400" algn="ctr" defTabSz="457200">
        <a:defRPr sz="4400">
          <a:latin typeface="Calibri"/>
          <a:ea typeface="Calibri"/>
          <a:cs typeface="Calibri"/>
          <a:sym typeface="Calibri"/>
        </a:defRPr>
      </a:lvl7pPr>
      <a:lvl8pPr indent="1371600" algn="ctr" defTabSz="457200">
        <a:defRPr sz="4400">
          <a:latin typeface="Calibri"/>
          <a:ea typeface="Calibri"/>
          <a:cs typeface="Calibri"/>
          <a:sym typeface="Calibri"/>
        </a:defRPr>
      </a:lvl8pPr>
      <a:lvl9pPr indent="1828800"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i="0">
                <a:solidFill>
                  <a:srgbClr val="898989"/>
                </a:solidFill>
              </a:defRPr>
            </a:lvl1pPr>
          </a:lstStyle>
          <a:p>
            <a:pPr defTabSz="457200"/>
            <a:fld id="{86CB4B4D-7CA3-9044-876B-883B54F8677D}" type="slidenum">
              <a:rPr kern="0">
                <a:latin typeface="Calibri"/>
                <a:sym typeface="Calibri"/>
              </a:rPr>
              <a:pPr defTabSz="457200"/>
              <a:t>‹#›</a:t>
            </a:fld>
            <a:endParaRPr kern="0">
              <a:latin typeface="Calibri"/>
              <a:sym typeface="Calibri"/>
            </a:endParaRPr>
          </a:p>
        </p:txBody>
      </p:sp>
    </p:spTree>
  </p:cSld>
  <p:clrMap bg1="lt1" tx1="dk1" bg2="lt2" tx2="dk2" accent1="accent1" accent2="accent2" accent3="accent3" accent4="accent4" accent5="accent5" accent6="accent6" hlink="hlink" folHlink="folHlink"/>
  <p:sldLayoutIdLst>
    <p:sldLayoutId id="2147483693" r:id="rId1"/>
    <p:sldLayoutId id="2147483862" r:id="rId2"/>
  </p:sldLayoutIdLst>
  <p:transition xmlns:p14="http://schemas.microsoft.com/office/powerpoint/2010/mai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indent="457200" algn="ctr" defTabSz="457200">
        <a:defRPr sz="4400">
          <a:latin typeface="Calibri"/>
          <a:ea typeface="Calibri"/>
          <a:cs typeface="Calibri"/>
          <a:sym typeface="Calibri"/>
        </a:defRPr>
      </a:lvl6pPr>
      <a:lvl7pPr indent="914400" algn="ctr" defTabSz="457200">
        <a:defRPr sz="4400">
          <a:latin typeface="Calibri"/>
          <a:ea typeface="Calibri"/>
          <a:cs typeface="Calibri"/>
          <a:sym typeface="Calibri"/>
        </a:defRPr>
      </a:lvl7pPr>
      <a:lvl8pPr indent="1371600" algn="ctr" defTabSz="457200">
        <a:defRPr sz="4400">
          <a:latin typeface="Calibri"/>
          <a:ea typeface="Calibri"/>
          <a:cs typeface="Calibri"/>
          <a:sym typeface="Calibri"/>
        </a:defRPr>
      </a:lvl8pPr>
      <a:lvl9pPr indent="1828800"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79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4D343-0BF3-4599-A586-EB525AE32165}" type="datetimeFigureOut">
              <a:rPr lang="en-US" smtClean="0">
                <a:solidFill>
                  <a:prstClr val="black">
                    <a:tint val="75000"/>
                  </a:prstClr>
                </a:solidFill>
              </a:rPr>
              <a:pPr/>
              <a:t>9/23/16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457E4-4CAE-453B-8422-BA40F8AF28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7920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2.pn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6.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6.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6.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6.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6.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7.xml"/><Relationship Id="rId2"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hyperlink" Target="http://www.lgbthealtheducation.org/" TargetMode="External"/><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p:nvPr/>
        </p:nvSpPr>
        <p:spPr>
          <a:xfrm>
            <a:off x="0" y="0"/>
            <a:ext cx="9144000" cy="6858000"/>
          </a:xfrm>
          <a:prstGeom prst="rect">
            <a:avLst/>
          </a:prstGeom>
          <a:solidFill>
            <a:srgbClr val="8A0028"/>
          </a:solidFill>
          <a:ln w="12700">
            <a:miter lim="400000"/>
          </a:ln>
        </p:spPr>
        <p:txBody>
          <a:bodyPr lIns="0" tIns="0" rIns="0" bIns="0" anchor="ctr"/>
          <a:lstStyle/>
          <a:p>
            <a:pPr algn="ctr" defTabSz="457200">
              <a:defRPr sz="1800" i="0">
                <a:solidFill>
                  <a:srgbClr val="FFFFFF"/>
                </a:solidFill>
              </a:defRPr>
            </a:pPr>
            <a:endParaRPr kern="0">
              <a:solidFill>
                <a:srgbClr val="FFFFFF"/>
              </a:solidFill>
              <a:latin typeface="Calibri"/>
              <a:sym typeface="Calibri"/>
            </a:endParaRPr>
          </a:p>
        </p:txBody>
      </p:sp>
      <p:sp>
        <p:nvSpPr>
          <p:cNvPr id="50" name="Shape 50"/>
          <p:cNvSpPr/>
          <p:nvPr/>
        </p:nvSpPr>
        <p:spPr>
          <a:xfrm>
            <a:off x="307159" y="3323031"/>
            <a:ext cx="8547100" cy="283308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defTabSz="457200">
              <a:lnSpc>
                <a:spcPts val="1800"/>
              </a:lnSpc>
              <a:defRPr sz="1800" i="0"/>
            </a:pPr>
            <a:endParaRPr lang="en-US" sz="2400" b="1" kern="0" dirty="0" smtClean="0">
              <a:solidFill>
                <a:srgbClr val="FFFFFF"/>
              </a:solidFill>
              <a:latin typeface="Helvetica"/>
              <a:ea typeface="HelveticaNeueLT Std"/>
              <a:cs typeface="HelveticaNeueLT Std"/>
              <a:sym typeface="HelveticaNeueLT Std"/>
            </a:endParaRPr>
          </a:p>
          <a:p>
            <a:pPr defTabSz="457200">
              <a:lnSpc>
                <a:spcPct val="110000"/>
              </a:lnSpc>
              <a:defRPr sz="1800" i="0"/>
            </a:pPr>
            <a:r>
              <a:rPr lang="en-US" sz="2400" b="1" kern="0" dirty="0" smtClean="0">
                <a:solidFill>
                  <a:srgbClr val="FFFFFF"/>
                </a:solidFill>
                <a:latin typeface="Helvetica"/>
                <a:ea typeface="HelveticaNeueLT Std"/>
                <a:cs typeface="HelveticaNeueLT Std"/>
                <a:sym typeface="HelveticaNeueLT Std"/>
              </a:rPr>
              <a:t>Improving Shared Decision Making Between Clinicians and </a:t>
            </a:r>
            <a:r>
              <a:rPr sz="2400" b="1" kern="0" dirty="0" smtClean="0">
                <a:solidFill>
                  <a:srgbClr val="FFFFFF"/>
                </a:solidFill>
                <a:latin typeface="Helvetica"/>
                <a:ea typeface="HelveticaNeueLT Std"/>
                <a:cs typeface="HelveticaNeueLT Std"/>
                <a:sym typeface="HelveticaNeueLT Std"/>
              </a:rPr>
              <a:t>LGBT</a:t>
            </a:r>
            <a:r>
              <a:rPr lang="en-US" sz="2400" b="1" kern="0" dirty="0" smtClean="0">
                <a:solidFill>
                  <a:srgbClr val="FFFFFF"/>
                </a:solidFill>
                <a:latin typeface="Helvetica"/>
                <a:ea typeface="HelveticaNeueLT Std"/>
                <a:cs typeface="HelveticaNeueLT Std"/>
                <a:sym typeface="HelveticaNeueLT Std"/>
              </a:rPr>
              <a:t>Q</a:t>
            </a:r>
            <a:r>
              <a:rPr sz="2400" b="1" kern="0" dirty="0" smtClean="0">
                <a:solidFill>
                  <a:srgbClr val="FFFFFF"/>
                </a:solidFill>
                <a:latin typeface="Helvetica"/>
                <a:ea typeface="HelveticaNeueLT Std"/>
                <a:cs typeface="HelveticaNeueLT Std"/>
                <a:sym typeface="HelveticaNeueLT Std"/>
              </a:rPr>
              <a:t> </a:t>
            </a:r>
            <a:r>
              <a:rPr lang="en-US" sz="2400" b="1" kern="0" dirty="0" smtClean="0">
                <a:solidFill>
                  <a:srgbClr val="FFFFFF"/>
                </a:solidFill>
                <a:latin typeface="Helvetica"/>
                <a:ea typeface="HelveticaNeueLT Std"/>
                <a:cs typeface="HelveticaNeueLT Std"/>
                <a:sym typeface="HelveticaNeueLT Std"/>
              </a:rPr>
              <a:t>Racial/Ethnic Minority Patients</a:t>
            </a:r>
          </a:p>
          <a:p>
            <a:pPr defTabSz="457200">
              <a:lnSpc>
                <a:spcPct val="110000"/>
              </a:lnSpc>
              <a:defRPr sz="1800" i="0"/>
            </a:pPr>
            <a:endParaRPr lang="en-US" sz="200" kern="0" dirty="0" smtClean="0">
              <a:solidFill>
                <a:srgbClr val="FFFFFF"/>
              </a:solidFill>
              <a:latin typeface="Helvetica"/>
              <a:ea typeface="HelveticaNeueLT Std"/>
              <a:cs typeface="HelveticaNeueLT Std"/>
              <a:sym typeface="HelveticaNeueLT Std"/>
            </a:endParaRPr>
          </a:p>
          <a:p>
            <a:pPr defTabSz="457200">
              <a:lnSpc>
                <a:spcPct val="110000"/>
              </a:lnSpc>
              <a:defRPr sz="1800" i="0"/>
            </a:pPr>
            <a:endParaRPr lang="en-US" sz="2000" kern="0" dirty="0" smtClean="0">
              <a:solidFill>
                <a:srgbClr val="FFFFFF"/>
              </a:solidFill>
              <a:latin typeface="Helvetica"/>
              <a:ea typeface="HelveticaNeueLT Std"/>
              <a:cs typeface="HelveticaNeueLT Std"/>
              <a:sym typeface="HelveticaNeueLT Std"/>
            </a:endParaRPr>
          </a:p>
          <a:p>
            <a:pPr defTabSz="457200">
              <a:lnSpc>
                <a:spcPct val="110000"/>
              </a:lnSpc>
              <a:defRPr sz="1800" i="0"/>
            </a:pPr>
            <a:endParaRPr lang="en-US" sz="2000" kern="0" dirty="0" smtClean="0">
              <a:solidFill>
                <a:srgbClr val="FFFFFF"/>
              </a:solidFill>
              <a:latin typeface="Helvetica"/>
              <a:ea typeface="HelveticaNeueLT Std"/>
              <a:cs typeface="HelveticaNeueLT Std"/>
              <a:sym typeface="HelveticaNeueLT Std"/>
            </a:endParaRPr>
          </a:p>
          <a:p>
            <a:pPr defTabSz="457200">
              <a:lnSpc>
                <a:spcPct val="110000"/>
              </a:lnSpc>
              <a:defRPr sz="1800" i="0"/>
            </a:pPr>
            <a:r>
              <a:rPr lang="en-US" sz="2000" kern="0" dirty="0" smtClean="0">
                <a:solidFill>
                  <a:srgbClr val="FFFFFF"/>
                </a:solidFill>
                <a:latin typeface="Helvetica"/>
                <a:ea typeface="HelveticaNeueLT Std"/>
                <a:cs typeface="HelveticaNeueLT Std"/>
                <a:sym typeface="HelveticaNeueLT Std"/>
              </a:rPr>
              <a:t>Scott Cook, Marshall Chin, Susanna Howard, Aviva Nathan and Lucy Xu</a:t>
            </a:r>
          </a:p>
          <a:p>
            <a:pPr defTabSz="457200">
              <a:lnSpc>
                <a:spcPct val="110000"/>
              </a:lnSpc>
              <a:defRPr sz="1800" i="0"/>
            </a:pPr>
            <a:r>
              <a:rPr lang="en-US" sz="2000" kern="0" dirty="0" smtClean="0">
                <a:solidFill>
                  <a:srgbClr val="FFFFFF"/>
                </a:solidFill>
                <a:latin typeface="Helvetica"/>
                <a:ea typeface="HelveticaNeueLT Std Lt"/>
                <a:cs typeface="HelveticaNeueLT Std Lt"/>
                <a:sym typeface="HelveticaNeueLT Std"/>
              </a:rPr>
              <a:t>University of Chicago</a:t>
            </a:r>
            <a:endParaRPr lang="en-US" sz="2000" kern="0" dirty="0" smtClean="0">
              <a:solidFill>
                <a:srgbClr val="FFFFFF"/>
              </a:solidFill>
              <a:latin typeface="Helvetica"/>
              <a:ea typeface="HelveticaNeueLT Std Lt"/>
              <a:cs typeface="HelveticaNeueLT Std Lt"/>
              <a:sym typeface="HelveticaNeueLT Std Lt"/>
            </a:endParaRPr>
          </a:p>
          <a:p>
            <a:pPr defTabSz="457200">
              <a:lnSpc>
                <a:spcPct val="110000"/>
              </a:lnSpc>
              <a:defRPr sz="1800" i="0"/>
            </a:pPr>
            <a:endParaRPr sz="1600" kern="0" dirty="0">
              <a:solidFill>
                <a:srgbClr val="FFFFFF"/>
              </a:solidFill>
              <a:latin typeface="HelveticaNeueLT Std Lt"/>
              <a:ea typeface="HelveticaNeueLT Std Lt"/>
              <a:cs typeface="HelveticaNeueLT Std Lt"/>
              <a:sym typeface="HelveticaNeueLT Std Lt"/>
            </a:endParaRPr>
          </a:p>
        </p:txBody>
      </p:sp>
      <p:pic>
        <p:nvPicPr>
          <p:cNvPr id="51" name="image1.png" descr="RWJFLogo_h_hex_1c_White_neg [Converted]"/>
          <p:cNvPicPr/>
          <p:nvPr/>
        </p:nvPicPr>
        <p:blipFill>
          <a:blip r:embed="rId2" cstate="print">
            <a:extLst/>
          </a:blip>
          <a:stretch>
            <a:fillRect/>
          </a:stretch>
        </p:blipFill>
        <p:spPr>
          <a:xfrm>
            <a:off x="337640" y="5740399"/>
            <a:ext cx="2072332" cy="606355"/>
          </a:xfrm>
          <a:prstGeom prst="rect">
            <a:avLst/>
          </a:prstGeom>
          <a:ln w="12700">
            <a:miter lim="400000"/>
          </a:ln>
        </p:spPr>
      </p:pic>
      <p:pic>
        <p:nvPicPr>
          <p:cNvPr id="52" name="image3.png"/>
          <p:cNvPicPr/>
          <p:nvPr/>
        </p:nvPicPr>
        <p:blipFill>
          <a:blip r:embed="rId3" cstate="print">
            <a:alphaModFix amt="0"/>
            <a:extLst/>
          </a:blip>
          <a:stretch>
            <a:fillRect/>
          </a:stretch>
        </p:blipFill>
        <p:spPr>
          <a:xfrm>
            <a:off x="0" y="5251450"/>
            <a:ext cx="9131300" cy="38100"/>
          </a:xfrm>
          <a:prstGeom prst="rect">
            <a:avLst/>
          </a:prstGeom>
          <a:ln w="12700">
            <a:miter lim="400000"/>
          </a:ln>
        </p:spPr>
      </p:pic>
      <p:sp>
        <p:nvSpPr>
          <p:cNvPr id="53" name="Shape 53"/>
          <p:cNvSpPr/>
          <p:nvPr/>
        </p:nvSpPr>
        <p:spPr>
          <a:xfrm>
            <a:off x="6350" y="3276600"/>
            <a:ext cx="9131301" cy="0"/>
          </a:xfrm>
          <a:prstGeom prst="line">
            <a:avLst/>
          </a:prstGeom>
          <a:ln>
            <a:solidFill>
              <a:srgbClr val="C4BD97"/>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54" name="Shape 54"/>
          <p:cNvSpPr/>
          <p:nvPr/>
        </p:nvSpPr>
        <p:spPr>
          <a:xfrm>
            <a:off x="15058" y="4800600"/>
            <a:ext cx="9131301" cy="0"/>
          </a:xfrm>
          <a:prstGeom prst="line">
            <a:avLst/>
          </a:prstGeom>
          <a:ln>
            <a:solidFill>
              <a:srgbClr val="989263"/>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56" name="image2.jpg"/>
          <p:cNvPicPr/>
          <p:nvPr/>
        </p:nvPicPr>
        <p:blipFill rotWithShape="1">
          <a:blip r:embed="rId4" cstate="print">
            <a:extLst/>
          </a:blip>
          <a:srcRect b="12468"/>
          <a:stretch/>
        </p:blipFill>
        <p:spPr>
          <a:xfrm>
            <a:off x="0" y="189411"/>
            <a:ext cx="9144000" cy="2934789"/>
          </a:xfrm>
          <a:prstGeom prst="rect">
            <a:avLst/>
          </a:prstGeom>
          <a:ln w="12700">
            <a:miter lim="400000"/>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639" y="6469526"/>
            <a:ext cx="2072333" cy="27857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2800" y="6181176"/>
            <a:ext cx="2200656" cy="56804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0"/>
            <a:ext cx="9144000" cy="6858000"/>
            <a:chOff x="0" y="0"/>
            <a:chExt cx="9144000" cy="6858000"/>
          </a:xfrm>
        </p:grpSpPr>
        <p:sp>
          <p:nvSpPr>
            <p:cNvPr id="26" name="Rectangle 25"/>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28" name="Rectangle 27"/>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grpSp>
      <p:sp>
        <p:nvSpPr>
          <p:cNvPr id="215" name="Shape 215"/>
          <p:cNvSpPr/>
          <p:nvPr/>
        </p:nvSpPr>
        <p:spPr>
          <a:xfrm>
            <a:off x="339725" y="2047875"/>
            <a:ext cx="8283575" cy="3231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85750" indent="-285750">
              <a:lnSpc>
                <a:spcPct val="120000"/>
              </a:lnSpc>
              <a:buFont typeface="Arial" panose="020B0604020202020204" pitchFamily="34" charset="0"/>
              <a:buChar char="•"/>
              <a:defRPr sz="1800" i="0"/>
            </a:pPr>
            <a:endParaRPr dirty="0">
              <a:solidFill>
                <a:prstClr val="black"/>
              </a:solidFill>
              <a:latin typeface="HelveticaNeueLT Std"/>
              <a:ea typeface="HelveticaNeueLT Std"/>
              <a:cs typeface="HelveticaNeueLT Std"/>
              <a:sym typeface="HelveticaNeueLT Std"/>
            </a:endParaRPr>
          </a:p>
        </p:txBody>
      </p:sp>
      <p:sp>
        <p:nvSpPr>
          <p:cNvPr id="216" name="Shape 216"/>
          <p:cNvSpPr/>
          <p:nvPr/>
        </p:nvSpPr>
        <p:spPr>
          <a:xfrm>
            <a:off x="0" y="1965325"/>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18" name="Text Box 4"/>
          <p:cNvSpPr txBox="1">
            <a:spLocks noChangeArrowheads="1"/>
          </p:cNvSpPr>
          <p:nvPr/>
        </p:nvSpPr>
        <p:spPr>
          <a:xfrm>
            <a:off x="254225" y="2209457"/>
            <a:ext cx="8763000" cy="461665"/>
          </a:xfrm>
          <a:prstGeom prst="rect">
            <a:avLst/>
          </a:prstGeom>
          <a:solidFill>
            <a:srgbClr val="800000"/>
          </a:solidFill>
          <a:ln w="19050">
            <a:solidFill>
              <a:srgbClr val="000000"/>
            </a:solidFill>
            <a:miter lim="800000"/>
            <a:headEnd/>
            <a:tailEnd/>
          </a:ln>
        </p:spPr>
        <p:txBody>
          <a:bodyPr wrap="square" rtlCol="0">
            <a:spAutoFit/>
          </a:bodyPr>
          <a:lst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a:lstStyle>
          <a:p>
            <a:pPr marL="0" indent="0">
              <a:spcBef>
                <a:spcPct val="50000"/>
              </a:spcBef>
              <a:buFontTx/>
              <a:buNone/>
              <a:defRPr/>
            </a:pPr>
            <a:r>
              <a:rPr lang="en-US" altLang="en-US" sz="2400" b="1" dirty="0" smtClean="0">
                <a:solidFill>
                  <a:prstClr val="white"/>
                </a:solidFill>
                <a:ea typeface="+mn-ea"/>
                <a:cs typeface="+mn-cs"/>
              </a:rPr>
              <a:t>         DISCUSS	           	             DEBATE			           DECIDE </a:t>
            </a:r>
          </a:p>
        </p:txBody>
      </p:sp>
      <p:grpSp>
        <p:nvGrpSpPr>
          <p:cNvPr id="19" name="Group 2"/>
          <p:cNvGrpSpPr>
            <a:grpSpLocks/>
          </p:cNvGrpSpPr>
          <p:nvPr/>
        </p:nvGrpSpPr>
        <p:grpSpPr bwMode="auto">
          <a:xfrm>
            <a:off x="214750" y="2895600"/>
            <a:ext cx="8763000" cy="938719"/>
            <a:chOff x="304800" y="3124199"/>
            <a:chExt cx="8382000" cy="807156"/>
          </a:xfrm>
        </p:grpSpPr>
        <p:sp>
          <p:nvSpPr>
            <p:cNvPr id="20" name="Text Box 4"/>
            <p:cNvSpPr txBox="1">
              <a:spLocks noChangeArrowheads="1"/>
            </p:cNvSpPr>
            <p:nvPr/>
          </p:nvSpPr>
          <p:spPr bwMode="auto">
            <a:xfrm>
              <a:off x="304800" y="3124199"/>
              <a:ext cx="2514600" cy="740995"/>
            </a:xfrm>
            <a:prstGeom prst="rect">
              <a:avLst/>
            </a:prstGeom>
            <a:solidFill>
              <a:srgbClr val="155F83"/>
            </a:solidFill>
            <a:ln w="19050">
              <a:solidFill>
                <a:srgbClr val="000000"/>
              </a:solidFill>
              <a:miter lim="800000"/>
              <a:headEnd/>
              <a:tailEnd/>
            </a:ln>
          </p:spPr>
          <p:txBody>
            <a:bodyPr>
              <a:spAutoFit/>
            </a:bodyPr>
            <a:lstStyle>
              <a:lvl1pPr eaLnBrk="0" hangingPunct="0">
                <a:spcBef>
                  <a:spcPct val="20000"/>
                </a:spcBef>
                <a:buChar char="•"/>
                <a:defRPr sz="3200">
                  <a:solidFill>
                    <a:schemeClr val="tx1"/>
                  </a:solidFill>
                  <a:latin typeface="Helvetica" pitchFamily="-8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8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8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8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9pPr>
            </a:lstStyle>
            <a:p>
              <a:pPr algn="ctr">
                <a:spcBef>
                  <a:spcPct val="50000"/>
                </a:spcBef>
                <a:buFontTx/>
                <a:buNone/>
                <a:defRPr/>
              </a:pPr>
              <a:r>
                <a:rPr lang="en-US" altLang="en-US" sz="2000" b="1" dirty="0" smtClean="0">
                  <a:solidFill>
                    <a:prstClr val="white"/>
                  </a:solidFill>
                  <a:latin typeface="Calibri"/>
                  <a:cs typeface="Arial" panose="020B0604020202020204" pitchFamily="34" charset="0"/>
                </a:rPr>
                <a:t>Information Sharing</a:t>
              </a:r>
            </a:p>
            <a:p>
              <a:pPr algn="ctr">
                <a:spcBef>
                  <a:spcPct val="50000"/>
                </a:spcBef>
                <a:buFontTx/>
                <a:buNone/>
                <a:defRPr/>
              </a:pPr>
              <a:endParaRPr lang="en-US" altLang="en-US" sz="2000" b="1" dirty="0" smtClean="0">
                <a:solidFill>
                  <a:srgbClr val="0070C0"/>
                </a:solidFill>
                <a:latin typeface="Calibri"/>
                <a:cs typeface="Arial" panose="020B0604020202020204" pitchFamily="34" charset="0"/>
              </a:endParaRPr>
            </a:p>
          </p:txBody>
        </p:sp>
        <p:sp>
          <p:nvSpPr>
            <p:cNvPr id="21" name="Text Box 5"/>
            <p:cNvSpPr txBox="1">
              <a:spLocks noChangeArrowheads="1"/>
            </p:cNvSpPr>
            <p:nvPr/>
          </p:nvSpPr>
          <p:spPr bwMode="auto">
            <a:xfrm>
              <a:off x="3198813" y="3124199"/>
              <a:ext cx="2514600" cy="740995"/>
            </a:xfrm>
            <a:prstGeom prst="rect">
              <a:avLst/>
            </a:prstGeom>
            <a:solidFill>
              <a:schemeClr val="bg1"/>
            </a:solidFill>
            <a:ln w="19050">
              <a:solidFill>
                <a:srgbClr val="000000"/>
              </a:solidFill>
              <a:miter lim="800000"/>
              <a:headEnd/>
              <a:tailEnd/>
            </a:ln>
          </p:spPr>
          <p:txBody>
            <a:bodyPr>
              <a:spAutoFit/>
            </a:bodyPr>
            <a:lstStyle>
              <a:lvl1pPr eaLnBrk="0" hangingPunct="0">
                <a:spcBef>
                  <a:spcPct val="20000"/>
                </a:spcBef>
                <a:buChar char="•"/>
                <a:defRPr sz="3200">
                  <a:solidFill>
                    <a:schemeClr val="tx1"/>
                  </a:solidFill>
                  <a:latin typeface="Helvetica" pitchFamily="-8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8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8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8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9pPr>
            </a:lstStyle>
            <a:p>
              <a:pPr algn="ctr">
                <a:spcBef>
                  <a:spcPct val="50000"/>
                </a:spcBef>
                <a:buFontTx/>
                <a:buNone/>
                <a:defRPr/>
              </a:pPr>
              <a:r>
                <a:rPr lang="en-US" altLang="en-US" sz="2000" b="1" dirty="0" smtClean="0">
                  <a:solidFill>
                    <a:srgbClr val="800000"/>
                  </a:solidFill>
                  <a:latin typeface="Calibri"/>
                  <a:cs typeface="Arial" panose="020B0604020202020204" pitchFamily="34" charset="0"/>
                </a:rPr>
                <a:t>Deliberation</a:t>
              </a:r>
            </a:p>
            <a:p>
              <a:pPr algn="ctr">
                <a:spcBef>
                  <a:spcPct val="50000"/>
                </a:spcBef>
                <a:buFontTx/>
                <a:buNone/>
                <a:defRPr/>
              </a:pPr>
              <a:r>
                <a:rPr lang="en-US" altLang="en-US" sz="2000" b="1" dirty="0">
                  <a:solidFill>
                    <a:prstClr val="white"/>
                  </a:solidFill>
                  <a:latin typeface="Arial" panose="020B0604020202020204" pitchFamily="34" charset="0"/>
                  <a:cs typeface="Arial" panose="020B0604020202020204" pitchFamily="34" charset="0"/>
                </a:rPr>
                <a:t>.</a:t>
              </a:r>
              <a:endParaRPr lang="en-US" altLang="en-US" sz="2000" b="1" dirty="0" smtClean="0">
                <a:solidFill>
                  <a:prstClr val="white"/>
                </a:solidFill>
                <a:latin typeface="Arial" panose="020B0604020202020204" pitchFamily="34" charset="0"/>
                <a:cs typeface="Arial" panose="020B0604020202020204" pitchFamily="34" charset="0"/>
              </a:endParaRPr>
            </a:p>
          </p:txBody>
        </p:sp>
        <p:sp>
          <p:nvSpPr>
            <p:cNvPr id="22" name="Text Box 6"/>
            <p:cNvSpPr txBox="1">
              <a:spLocks noChangeArrowheads="1"/>
            </p:cNvSpPr>
            <p:nvPr/>
          </p:nvSpPr>
          <p:spPr bwMode="auto">
            <a:xfrm>
              <a:off x="6096000" y="3124199"/>
              <a:ext cx="2590800" cy="807156"/>
            </a:xfrm>
            <a:prstGeom prst="rect">
              <a:avLst/>
            </a:prstGeom>
            <a:solidFill>
              <a:srgbClr val="8A9D45"/>
            </a:solidFill>
            <a:ln w="19050">
              <a:solidFill>
                <a:srgbClr val="000000"/>
              </a:solidFill>
              <a:miter lim="800000"/>
              <a:headEnd/>
              <a:tailEnd/>
            </a:ln>
          </p:spPr>
          <p:txBody>
            <a:bodyPr>
              <a:spAutoFit/>
            </a:bodyPr>
            <a:lstStyle>
              <a:lvl1pPr eaLnBrk="0" hangingPunct="0">
                <a:spcBef>
                  <a:spcPct val="20000"/>
                </a:spcBef>
                <a:buChar char="•"/>
                <a:defRPr sz="3200">
                  <a:solidFill>
                    <a:schemeClr val="tx1"/>
                  </a:solidFill>
                  <a:latin typeface="Helvetica" pitchFamily="-8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8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8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8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84" charset="0"/>
                  <a:ea typeface="ＭＳ Ｐゴシック" pitchFamily="34" charset="-128"/>
                </a:defRPr>
              </a:lvl9pPr>
            </a:lstStyle>
            <a:p>
              <a:pPr algn="ctr">
                <a:spcBef>
                  <a:spcPct val="50000"/>
                </a:spcBef>
                <a:buFontTx/>
                <a:buNone/>
                <a:defRPr/>
              </a:pPr>
              <a:r>
                <a:rPr lang="en-US" altLang="en-US" sz="2000" b="1" dirty="0" smtClean="0">
                  <a:solidFill>
                    <a:prstClr val="white"/>
                  </a:solidFill>
                  <a:latin typeface="Calibri"/>
                  <a:cs typeface="Arial" panose="020B0604020202020204" pitchFamily="34" charset="0"/>
                </a:rPr>
                <a:t>Decision Making/ Implementation</a:t>
              </a:r>
            </a:p>
            <a:p>
              <a:pPr algn="ctr">
                <a:spcBef>
                  <a:spcPct val="50000"/>
                </a:spcBef>
                <a:buFontTx/>
                <a:buNone/>
                <a:defRPr/>
              </a:pPr>
              <a:endParaRPr lang="en-US" altLang="en-US" sz="1000" b="1" dirty="0" smtClean="0">
                <a:solidFill>
                  <a:prstClr val="white"/>
                </a:solidFill>
                <a:latin typeface="Calibri"/>
                <a:cs typeface="Arial" panose="020B0604020202020204" pitchFamily="34" charset="0"/>
              </a:endParaRPr>
            </a:p>
          </p:txBody>
        </p:sp>
        <p:sp>
          <p:nvSpPr>
            <p:cNvPr id="23" name="Line 27"/>
            <p:cNvSpPr>
              <a:spLocks noChangeShapeType="1"/>
            </p:cNvSpPr>
            <p:nvPr/>
          </p:nvSpPr>
          <p:spPr bwMode="auto">
            <a:xfrm>
              <a:off x="2895970" y="3484562"/>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4" name="Line 29"/>
            <p:cNvSpPr>
              <a:spLocks noChangeShapeType="1"/>
            </p:cNvSpPr>
            <p:nvPr/>
          </p:nvSpPr>
          <p:spPr bwMode="auto">
            <a:xfrm>
              <a:off x="5812284" y="349344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2" name="TextBox 1"/>
          <p:cNvSpPr txBox="1"/>
          <p:nvPr/>
        </p:nvSpPr>
        <p:spPr>
          <a:xfrm>
            <a:off x="556879" y="179457"/>
            <a:ext cx="7849265" cy="707886"/>
          </a:xfrm>
          <a:prstGeom prst="rect">
            <a:avLst/>
          </a:prstGeom>
          <a:noFill/>
        </p:spPr>
        <p:txBody>
          <a:bodyPr wrap="none" rtlCol="0">
            <a:spAutoFit/>
          </a:bodyPr>
          <a:lstStyle/>
          <a:p>
            <a:r>
              <a:rPr lang="en-US" sz="4000" b="1" dirty="0" smtClean="0"/>
              <a:t>Shared Decision-Making: The “3 Ds”</a:t>
            </a:r>
            <a:endParaRPr lang="en-US" sz="4000" b="1" dirty="0"/>
          </a:p>
        </p:txBody>
      </p:sp>
    </p:spTree>
    <p:extLst>
      <p:ext uri="{BB962C8B-B14F-4D97-AF65-F5344CB8AC3E}">
        <p14:creationId xmlns:p14="http://schemas.microsoft.com/office/powerpoint/2010/main" val="345464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0"/>
            <a:ext cx="9144000" cy="6858000"/>
            <a:chOff x="0" y="0"/>
            <a:chExt cx="9144000" cy="6858000"/>
          </a:xfrm>
        </p:grpSpPr>
        <p:sp>
          <p:nvSpPr>
            <p:cNvPr id="25" name="Rectangle 24"/>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27" name="Rectangle 26"/>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grpSp>
      <p:sp>
        <p:nvSpPr>
          <p:cNvPr id="216" name="Shape 216"/>
          <p:cNvSpPr/>
          <p:nvPr/>
        </p:nvSpPr>
        <p:spPr>
          <a:xfrm>
            <a:off x="0" y="1965325"/>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2" name="Rectangle 1"/>
          <p:cNvSpPr/>
          <p:nvPr/>
        </p:nvSpPr>
        <p:spPr>
          <a:xfrm>
            <a:off x="35394" y="1981200"/>
            <a:ext cx="9108606" cy="757130"/>
          </a:xfrm>
          <a:prstGeom prst="rect">
            <a:avLst/>
          </a:prstGeom>
        </p:spPr>
        <p:txBody>
          <a:bodyPr wrap="square">
            <a:spAutoFit/>
          </a:bodyPr>
          <a:lstStyle/>
          <a:p>
            <a:pPr>
              <a:lnSpc>
                <a:spcPct val="120000"/>
              </a:lnSpc>
              <a:defRPr sz="1800" i="0"/>
            </a:pPr>
            <a:endParaRPr lang="en-US" dirty="0" smtClean="0">
              <a:solidFill>
                <a:srgbClr val="790A26"/>
              </a:solidFill>
              <a:latin typeface="HelveticaNeueLT Std"/>
              <a:ea typeface="HelveticaNeueLT Std"/>
              <a:cs typeface="HelveticaNeueLT Std"/>
              <a:sym typeface="HelveticaNeueLT Std"/>
            </a:endParaRPr>
          </a:p>
          <a:p>
            <a:pPr>
              <a:lnSpc>
                <a:spcPct val="120000"/>
              </a:lnSpc>
              <a:defRPr sz="1800" i="0"/>
            </a:pPr>
            <a:endParaRPr lang="en-US" b="1" dirty="0" smtClean="0">
              <a:solidFill>
                <a:srgbClr val="790A26"/>
              </a:solidFill>
              <a:latin typeface="HelveticaNeueLT Std"/>
              <a:ea typeface="HelveticaNeueLT Std"/>
              <a:cs typeface="HelveticaNeueLT Std"/>
              <a:sym typeface="HelveticaNeueLT Std"/>
            </a:endParaRPr>
          </a:p>
        </p:txBody>
      </p:sp>
      <p:sp>
        <p:nvSpPr>
          <p:cNvPr id="18" name="Rectangle 3"/>
          <p:cNvSpPr txBox="1">
            <a:spLocks noChangeArrowheads="1"/>
          </p:cNvSpPr>
          <p:nvPr/>
        </p:nvSpPr>
        <p:spPr>
          <a:xfrm>
            <a:off x="362324" y="1295400"/>
            <a:ext cx="5886076" cy="4495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ts val="300"/>
              </a:spcAft>
            </a:pPr>
            <a:r>
              <a:rPr lang="en-US" altLang="en-US" sz="2400" dirty="0" smtClean="0">
                <a:solidFill>
                  <a:srgbClr val="155F83"/>
                </a:solidFill>
              </a:rPr>
              <a:t>Information-Sharing</a:t>
            </a:r>
          </a:p>
          <a:p>
            <a:pPr lvl="1">
              <a:spcBef>
                <a:spcPct val="0"/>
              </a:spcBef>
              <a:spcAft>
                <a:spcPts val="300"/>
              </a:spcAft>
            </a:pPr>
            <a:r>
              <a:rPr lang="en-US" altLang="en-US" sz="2400" dirty="0" smtClean="0">
                <a:solidFill>
                  <a:prstClr val="black"/>
                </a:solidFill>
              </a:rPr>
              <a:t>Bi-directional exchange of information</a:t>
            </a:r>
          </a:p>
          <a:p>
            <a:pPr lvl="1">
              <a:spcBef>
                <a:spcPct val="0"/>
              </a:spcBef>
              <a:spcAft>
                <a:spcPts val="300"/>
              </a:spcAft>
            </a:pPr>
            <a:r>
              <a:rPr lang="en-US" altLang="en-US" sz="2400" dirty="0" smtClean="0">
                <a:solidFill>
                  <a:prstClr val="black"/>
                </a:solidFill>
              </a:rPr>
              <a:t>Symptoms, diagnoses, lifestyle issues</a:t>
            </a:r>
          </a:p>
          <a:p>
            <a:pPr lvl="1">
              <a:spcBef>
                <a:spcPct val="0"/>
              </a:spcBef>
              <a:spcAft>
                <a:spcPts val="300"/>
              </a:spcAft>
            </a:pPr>
            <a:endParaRPr lang="en-US" altLang="en-US" sz="500" dirty="0" smtClean="0">
              <a:solidFill>
                <a:prstClr val="black"/>
              </a:solidFill>
            </a:endParaRPr>
          </a:p>
          <a:p>
            <a:pPr>
              <a:spcBef>
                <a:spcPct val="0"/>
              </a:spcBef>
              <a:spcAft>
                <a:spcPts val="300"/>
              </a:spcAft>
            </a:pPr>
            <a:r>
              <a:rPr lang="en-US" altLang="en-US" sz="2400" dirty="0" smtClean="0">
                <a:solidFill>
                  <a:srgbClr val="155F83"/>
                </a:solidFill>
              </a:rPr>
              <a:t>Deliberation/Physician Recommendations</a:t>
            </a:r>
          </a:p>
          <a:p>
            <a:pPr lvl="1">
              <a:spcBef>
                <a:spcPct val="0"/>
              </a:spcBef>
              <a:spcAft>
                <a:spcPts val="300"/>
              </a:spcAft>
            </a:pPr>
            <a:r>
              <a:rPr lang="en-US" altLang="en-US" sz="2400" dirty="0" smtClean="0">
                <a:solidFill>
                  <a:prstClr val="black"/>
                </a:solidFill>
              </a:rPr>
              <a:t>Full disclosure of treatment options</a:t>
            </a:r>
          </a:p>
          <a:p>
            <a:pPr lvl="1">
              <a:spcBef>
                <a:spcPct val="0"/>
              </a:spcBef>
              <a:spcAft>
                <a:spcPts val="300"/>
              </a:spcAft>
            </a:pPr>
            <a:r>
              <a:rPr lang="en-US" altLang="en-US" sz="2400" dirty="0" smtClean="0">
                <a:solidFill>
                  <a:prstClr val="black"/>
                </a:solidFill>
              </a:rPr>
              <a:t>Patient preferences elicited/discussed</a:t>
            </a:r>
          </a:p>
          <a:p>
            <a:pPr lvl="1">
              <a:spcBef>
                <a:spcPct val="0"/>
              </a:spcBef>
              <a:spcAft>
                <a:spcPts val="300"/>
              </a:spcAft>
            </a:pPr>
            <a:endParaRPr lang="en-US" altLang="en-US" sz="500" dirty="0" smtClean="0">
              <a:solidFill>
                <a:srgbClr val="6B6BCF"/>
              </a:solidFill>
            </a:endParaRPr>
          </a:p>
          <a:p>
            <a:pPr>
              <a:spcBef>
                <a:spcPct val="0"/>
              </a:spcBef>
              <a:spcAft>
                <a:spcPts val="300"/>
              </a:spcAft>
            </a:pPr>
            <a:r>
              <a:rPr lang="en-US" altLang="en-US" sz="2400" dirty="0" smtClean="0">
                <a:solidFill>
                  <a:srgbClr val="155F83"/>
                </a:solidFill>
              </a:rPr>
              <a:t>Decision-making/Implementation </a:t>
            </a:r>
          </a:p>
          <a:p>
            <a:pPr lvl="1">
              <a:spcBef>
                <a:spcPct val="0"/>
              </a:spcBef>
              <a:spcAft>
                <a:spcPts val="300"/>
              </a:spcAft>
            </a:pPr>
            <a:r>
              <a:rPr lang="en-US" altLang="en-US" sz="2400" dirty="0" smtClean="0">
                <a:solidFill>
                  <a:prstClr val="black"/>
                </a:solidFill>
              </a:rPr>
              <a:t>Patients and physicians arrive at a treatment plan</a:t>
            </a:r>
          </a:p>
          <a:p>
            <a:pPr>
              <a:lnSpc>
                <a:spcPct val="80000"/>
              </a:lnSpc>
              <a:spcBef>
                <a:spcPct val="0"/>
              </a:spcBef>
            </a:pPr>
            <a:endParaRPr lang="en-US" altLang="en-US" sz="900" dirty="0" smtClean="0">
              <a:solidFill>
                <a:srgbClr val="FFFF99"/>
              </a:solidFill>
              <a:latin typeface="Tahoma" pitchFamily="34" charset="0"/>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78442" t="29469" r="7763" b="33854"/>
          <a:stretch/>
        </p:blipFill>
        <p:spPr>
          <a:xfrm>
            <a:off x="6409024" y="1524000"/>
            <a:ext cx="2362199" cy="3535577"/>
          </a:xfrm>
          <a:prstGeom prst="rect">
            <a:avLst/>
          </a:prstGeom>
        </p:spPr>
      </p:pic>
      <p:sp>
        <p:nvSpPr>
          <p:cNvPr id="15" name="TextBox 14"/>
          <p:cNvSpPr txBox="1"/>
          <p:nvPr/>
        </p:nvSpPr>
        <p:spPr>
          <a:xfrm>
            <a:off x="609600" y="144959"/>
            <a:ext cx="8037841" cy="769441"/>
          </a:xfrm>
          <a:prstGeom prst="rect">
            <a:avLst/>
          </a:prstGeom>
          <a:noFill/>
        </p:spPr>
        <p:txBody>
          <a:bodyPr wrap="none" rtlCol="0">
            <a:spAutoFit/>
          </a:bodyPr>
          <a:lstStyle/>
          <a:p>
            <a:r>
              <a:rPr lang="en-US" sz="4400" b="1" dirty="0" smtClean="0"/>
              <a:t>Shared Decision-Making Domains</a:t>
            </a:r>
            <a:endParaRPr lang="en-US" sz="4400" dirty="0"/>
          </a:p>
        </p:txBody>
      </p:sp>
    </p:spTree>
    <p:extLst>
      <p:ext uri="{BB962C8B-B14F-4D97-AF65-F5344CB8AC3E}">
        <p14:creationId xmlns:p14="http://schemas.microsoft.com/office/powerpoint/2010/main" val="142939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0" y="0"/>
            <a:chExt cx="9144000" cy="6858000"/>
          </a:xfrm>
        </p:grpSpPr>
        <p:sp>
          <p:nvSpPr>
            <p:cNvPr id="15" name="Rectangle 14"/>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17" name="Rectangle 16"/>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grpSp>
      <p:sp>
        <p:nvSpPr>
          <p:cNvPr id="215" name="Shape 215"/>
          <p:cNvSpPr/>
          <p:nvPr/>
        </p:nvSpPr>
        <p:spPr>
          <a:xfrm>
            <a:off x="339725" y="2047875"/>
            <a:ext cx="8283575" cy="3231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85750" indent="-285750">
              <a:lnSpc>
                <a:spcPct val="120000"/>
              </a:lnSpc>
              <a:buFont typeface="Arial" panose="020B0604020202020204" pitchFamily="34" charset="0"/>
              <a:buChar char="•"/>
              <a:defRPr sz="1800" i="0"/>
            </a:pPr>
            <a:endParaRPr dirty="0">
              <a:solidFill>
                <a:prstClr val="black"/>
              </a:solidFill>
              <a:latin typeface="HelveticaNeueLT Std"/>
              <a:ea typeface="HelveticaNeueLT Std"/>
              <a:cs typeface="HelveticaNeueLT Std"/>
              <a:sym typeface="HelveticaNeueLT Std"/>
            </a:endParaRPr>
          </a:p>
        </p:txBody>
      </p:sp>
      <p:sp>
        <p:nvSpPr>
          <p:cNvPr id="216" name="Shape 216"/>
          <p:cNvSpPr/>
          <p:nvPr/>
        </p:nvSpPr>
        <p:spPr>
          <a:xfrm>
            <a:off x="0" y="1965325"/>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2" name="Rectangle 1"/>
          <p:cNvSpPr/>
          <p:nvPr/>
        </p:nvSpPr>
        <p:spPr>
          <a:xfrm>
            <a:off x="774357" y="1371600"/>
            <a:ext cx="9108606" cy="4458656"/>
          </a:xfrm>
          <a:prstGeom prst="rect">
            <a:avLst/>
          </a:prstGeom>
        </p:spPr>
        <p:txBody>
          <a:bodyPr wrap="square" numCol="2">
            <a:spAutoFit/>
          </a:bodyPr>
          <a:lstStyle/>
          <a:p>
            <a:pPr marL="342900" indent="-342900">
              <a:lnSpc>
                <a:spcPct val="120000"/>
              </a:lnSpc>
              <a:spcAft>
                <a:spcPts val="800"/>
              </a:spcAft>
              <a:buFont typeface="Wingdings" panose="05000000000000000000" pitchFamily="2" charset="2"/>
              <a:buChar char="§"/>
              <a:defRPr sz="1800" i="0"/>
            </a:pPr>
            <a:r>
              <a:rPr lang="en-US" sz="2400" dirty="0" smtClean="0">
                <a:solidFill>
                  <a:prstClr val="black"/>
                </a:solidFill>
                <a:ea typeface="HelveticaNeueLT Std Lt"/>
                <a:cs typeface="HelveticaNeueLT Std Lt"/>
                <a:sym typeface="HelveticaNeueLT Std Lt"/>
              </a:rPr>
              <a:t>Power imbalance</a:t>
            </a:r>
          </a:p>
          <a:p>
            <a:pPr marL="342900" indent="-342900">
              <a:lnSpc>
                <a:spcPct val="120000"/>
              </a:lnSpc>
              <a:spcAft>
                <a:spcPts val="800"/>
              </a:spcAft>
              <a:buFont typeface="Wingdings" panose="05000000000000000000" pitchFamily="2" charset="2"/>
              <a:buChar char="§"/>
              <a:defRPr sz="1800" i="0"/>
            </a:pPr>
            <a:endParaRPr lang="en-US" sz="500" dirty="0" smtClean="0">
              <a:solidFill>
                <a:prstClr val="black"/>
              </a:solidFill>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r>
              <a:rPr lang="en-US" sz="2400" dirty="0" smtClean="0">
                <a:solidFill>
                  <a:prstClr val="black"/>
                </a:solidFill>
                <a:ea typeface="HelveticaNeueLT Std Lt"/>
                <a:cs typeface="HelveticaNeueLT Std Lt"/>
                <a:sym typeface="HelveticaNeueLT Std Lt"/>
              </a:rPr>
              <a:t>Limited health literacy</a:t>
            </a:r>
          </a:p>
          <a:p>
            <a:pPr marL="342900" indent="-342900">
              <a:lnSpc>
                <a:spcPct val="120000"/>
              </a:lnSpc>
              <a:spcAft>
                <a:spcPts val="800"/>
              </a:spcAft>
              <a:buFont typeface="Wingdings" panose="05000000000000000000" pitchFamily="2" charset="2"/>
              <a:buChar char="§"/>
              <a:defRPr sz="1800" i="0"/>
            </a:pPr>
            <a:endParaRPr lang="en-US" sz="500" dirty="0" smtClean="0">
              <a:solidFill>
                <a:prstClr val="black"/>
              </a:solidFill>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r>
              <a:rPr lang="en-US" sz="2400" dirty="0" smtClean="0">
                <a:solidFill>
                  <a:prstClr val="black"/>
                </a:solidFill>
                <a:ea typeface="HelveticaNeueLT Std Lt"/>
                <a:cs typeface="HelveticaNeueLT Std Lt"/>
                <a:sym typeface="HelveticaNeueLT Std Lt"/>
              </a:rPr>
              <a:t>Self-efficacy</a:t>
            </a:r>
          </a:p>
          <a:p>
            <a:pPr marL="342900" indent="-342900">
              <a:lnSpc>
                <a:spcPct val="120000"/>
              </a:lnSpc>
              <a:spcAft>
                <a:spcPts val="800"/>
              </a:spcAft>
              <a:buFont typeface="Wingdings" panose="05000000000000000000" pitchFamily="2" charset="2"/>
              <a:buChar char="§"/>
              <a:defRPr sz="1800" i="0"/>
            </a:pPr>
            <a:endParaRPr lang="en-US" sz="500" dirty="0" smtClean="0">
              <a:solidFill>
                <a:prstClr val="black"/>
              </a:solidFill>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r>
              <a:rPr lang="en-US" sz="2400" dirty="0" smtClean="0">
                <a:solidFill>
                  <a:prstClr val="black"/>
                </a:solidFill>
                <a:ea typeface="HelveticaNeueLT Std Lt"/>
                <a:cs typeface="HelveticaNeueLT Std Lt"/>
                <a:sym typeface="HelveticaNeueLT Std Lt"/>
              </a:rPr>
              <a:t>Trust</a:t>
            </a:r>
          </a:p>
          <a:p>
            <a:pPr marL="342900" indent="-342900">
              <a:lnSpc>
                <a:spcPct val="120000"/>
              </a:lnSpc>
              <a:spcAft>
                <a:spcPts val="800"/>
              </a:spcAft>
              <a:buFont typeface="Wingdings" panose="05000000000000000000" pitchFamily="2" charset="2"/>
              <a:buChar char="§"/>
              <a:defRPr sz="1800" i="0"/>
            </a:pPr>
            <a:endParaRPr lang="en-US" sz="500" dirty="0" smtClean="0">
              <a:solidFill>
                <a:prstClr val="black"/>
              </a:solidFill>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r>
              <a:rPr lang="en-US" sz="2400" dirty="0" smtClean="0">
                <a:solidFill>
                  <a:prstClr val="black"/>
                </a:solidFill>
                <a:ea typeface="HelveticaNeueLT Std Lt"/>
                <a:cs typeface="HelveticaNeueLT Std Lt"/>
                <a:sym typeface="HelveticaNeueLT Std Lt"/>
              </a:rPr>
              <a:t>Fear/denial</a:t>
            </a:r>
          </a:p>
          <a:p>
            <a:pPr marL="342900" indent="-342900">
              <a:lnSpc>
                <a:spcPct val="120000"/>
              </a:lnSpc>
              <a:spcAft>
                <a:spcPts val="800"/>
              </a:spcAft>
              <a:buFont typeface="Wingdings" panose="05000000000000000000" pitchFamily="2" charset="2"/>
              <a:buChar char="§"/>
              <a:defRPr sz="1800" i="0"/>
            </a:pPr>
            <a:endParaRPr lang="en-US" sz="500" dirty="0" smtClean="0">
              <a:solidFill>
                <a:prstClr val="black"/>
              </a:solidFill>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r>
              <a:rPr lang="en-US" sz="2400" dirty="0">
                <a:solidFill>
                  <a:prstClr val="black"/>
                </a:solidFill>
                <a:ea typeface="HelveticaNeueLT Std Lt"/>
                <a:cs typeface="HelveticaNeueLT Std Lt"/>
                <a:sym typeface="HelveticaNeueLT Std Lt"/>
              </a:rPr>
              <a:t>Normative beliefs</a:t>
            </a:r>
          </a:p>
          <a:p>
            <a:pPr marL="342900" indent="-342900">
              <a:lnSpc>
                <a:spcPct val="120000"/>
              </a:lnSpc>
              <a:spcAft>
                <a:spcPts val="800"/>
              </a:spcAft>
              <a:buFont typeface="Wingdings" panose="05000000000000000000" pitchFamily="2" charset="2"/>
              <a:buChar char="§"/>
              <a:defRPr sz="1800" i="0"/>
            </a:pPr>
            <a:endParaRPr lang="en-US" sz="2400" dirty="0">
              <a:solidFill>
                <a:prstClr val="black"/>
              </a:solidFill>
              <a:latin typeface="HelveticaNeueLT Std Lt"/>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endParaRPr lang="en-US" sz="2400" dirty="0">
              <a:solidFill>
                <a:prstClr val="black"/>
              </a:solidFill>
              <a:latin typeface="HelveticaNeueLT Std Lt"/>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endParaRPr lang="en-US" sz="2400" dirty="0" smtClean="0">
              <a:solidFill>
                <a:prstClr val="black"/>
              </a:solidFill>
              <a:latin typeface="HelveticaNeueLT Std Lt"/>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endParaRPr lang="en-US" sz="2400" dirty="0" smtClean="0">
              <a:solidFill>
                <a:prstClr val="black"/>
              </a:solidFill>
              <a:latin typeface="HelveticaNeueLT Std Lt"/>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endParaRPr lang="en-US" sz="2400" dirty="0">
              <a:solidFill>
                <a:prstClr val="black"/>
              </a:solidFill>
              <a:latin typeface="HelveticaNeueLT Std Lt"/>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endParaRPr lang="en-US" sz="2400" dirty="0" smtClean="0">
              <a:solidFill>
                <a:prstClr val="black"/>
              </a:solidFill>
              <a:latin typeface="HelveticaNeueLT Std Lt"/>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endParaRPr lang="en-US" sz="2400" dirty="0" smtClean="0">
              <a:solidFill>
                <a:prstClr val="black"/>
              </a:solidFill>
              <a:latin typeface="HelveticaNeueLT Std Lt"/>
              <a:ea typeface="HelveticaNeueLT Std Lt"/>
              <a:cs typeface="HelveticaNeueLT Std Lt"/>
              <a:sym typeface="HelveticaNeueLT Std Lt"/>
            </a:endParaRPr>
          </a:p>
          <a:p>
            <a:pPr marL="342900" indent="-342900">
              <a:lnSpc>
                <a:spcPct val="120000"/>
              </a:lnSpc>
              <a:spcAft>
                <a:spcPts val="800"/>
              </a:spcAft>
              <a:buFont typeface="Wingdings" panose="05000000000000000000" pitchFamily="2" charset="2"/>
              <a:buChar char="§"/>
              <a:defRPr sz="1800" i="0"/>
            </a:pPr>
            <a:endParaRPr lang="en-US" sz="2400" dirty="0" smtClean="0">
              <a:solidFill>
                <a:prstClr val="black"/>
              </a:solidFill>
              <a:latin typeface="HelveticaNeueLT Std Lt"/>
              <a:ea typeface="HelveticaNeueLT Std Lt"/>
              <a:cs typeface="HelveticaNeueLT Std Lt"/>
              <a:sym typeface="HelveticaNeueLT Std Lt"/>
            </a:endParaRPr>
          </a:p>
        </p:txBody>
      </p:sp>
      <p:pic>
        <p:nvPicPr>
          <p:cNvPr id="12"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5262" t="4842"/>
          <a:stretch/>
        </p:blipFill>
        <p:spPr>
          <a:xfrm>
            <a:off x="5029200" y="1289662"/>
            <a:ext cx="2743961" cy="1839589"/>
          </a:xfrm>
          <a:prstGeom prst="rect">
            <a:avLst/>
          </a:prstGeom>
        </p:spPr>
      </p:pic>
      <p:pic>
        <p:nvPicPr>
          <p:cNvPr id="13" name="Picture 2" descr="http://southsidediabetes.com/wp-content/uploads/2012/07/Rob-with-pati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352800"/>
            <a:ext cx="2743200" cy="181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2700" y="144959"/>
            <a:ext cx="9118599" cy="769441"/>
          </a:xfrm>
          <a:prstGeom prst="rect">
            <a:avLst/>
          </a:prstGeom>
          <a:noFill/>
        </p:spPr>
        <p:txBody>
          <a:bodyPr wrap="square" rtlCol="0">
            <a:spAutoFit/>
          </a:bodyPr>
          <a:lstStyle/>
          <a:p>
            <a:pPr algn="ctr"/>
            <a:r>
              <a:rPr lang="en-US" sz="4400" b="1" dirty="0" smtClean="0"/>
              <a:t>Shared Decision-Making BARRIERS</a:t>
            </a:r>
            <a:endParaRPr lang="en-US" sz="4400" dirty="0"/>
          </a:p>
        </p:txBody>
      </p:sp>
    </p:spTree>
    <p:extLst>
      <p:ext uri="{BB962C8B-B14F-4D97-AF65-F5344CB8AC3E}">
        <p14:creationId xmlns:p14="http://schemas.microsoft.com/office/powerpoint/2010/main" val="1620242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0" y="0"/>
            <a:chExt cx="9144000" cy="6858000"/>
          </a:xfrm>
        </p:grpSpPr>
        <p:sp>
          <p:nvSpPr>
            <p:cNvPr id="15" name="Rectangle 14"/>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17" name="Rectangle 16"/>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grpSp>
      <p:sp>
        <p:nvSpPr>
          <p:cNvPr id="215" name="Shape 215"/>
          <p:cNvSpPr/>
          <p:nvPr/>
        </p:nvSpPr>
        <p:spPr>
          <a:xfrm>
            <a:off x="339725" y="2047875"/>
            <a:ext cx="8283575" cy="3231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85750" indent="-285750">
              <a:lnSpc>
                <a:spcPct val="120000"/>
              </a:lnSpc>
              <a:buFont typeface="Arial" panose="020B0604020202020204" pitchFamily="34" charset="0"/>
              <a:buChar char="•"/>
              <a:defRPr sz="1800" i="0"/>
            </a:pPr>
            <a:endParaRPr dirty="0">
              <a:solidFill>
                <a:prstClr val="black"/>
              </a:solidFill>
              <a:latin typeface="HelveticaNeueLT Std"/>
              <a:ea typeface="HelveticaNeueLT Std"/>
              <a:cs typeface="HelveticaNeueLT Std"/>
              <a:sym typeface="HelveticaNeueLT Std"/>
            </a:endParaRPr>
          </a:p>
        </p:txBody>
      </p:sp>
      <p:sp>
        <p:nvSpPr>
          <p:cNvPr id="216" name="Shape 216"/>
          <p:cNvSpPr/>
          <p:nvPr/>
        </p:nvSpPr>
        <p:spPr>
          <a:xfrm>
            <a:off x="0" y="1965325"/>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2" name="Rectangle 1"/>
          <p:cNvSpPr/>
          <p:nvPr/>
        </p:nvSpPr>
        <p:spPr>
          <a:xfrm>
            <a:off x="339725" y="1371600"/>
            <a:ext cx="9108606" cy="3637919"/>
          </a:xfrm>
          <a:prstGeom prst="rect">
            <a:avLst/>
          </a:prstGeom>
        </p:spPr>
        <p:txBody>
          <a:bodyPr wrap="square" numCol="2">
            <a:spAutoFit/>
          </a:bodyPr>
          <a:lstStyle/>
          <a:p>
            <a:pPr marL="342900" indent="-342900">
              <a:lnSpc>
                <a:spcPct val="120000"/>
              </a:lnSpc>
              <a:buFont typeface="Wingdings" panose="05000000000000000000" pitchFamily="2" charset="2"/>
              <a:buChar char="§"/>
              <a:defRPr sz="1800" i="0"/>
            </a:pPr>
            <a:endParaRPr lang="en-US" sz="2400" b="1" dirty="0" smtClean="0">
              <a:solidFill>
                <a:srgbClr val="790A26"/>
              </a:solidFill>
              <a:ea typeface="HelveticaNeueLT Std"/>
              <a:cs typeface="HelveticaNeueLT Std"/>
              <a:sym typeface="HelveticaNeueLT Std"/>
            </a:endParaRPr>
          </a:p>
          <a:p>
            <a:pPr marL="342900" indent="-342900">
              <a:lnSpc>
                <a:spcPct val="120000"/>
              </a:lnSpc>
              <a:buFont typeface="Wingdings" panose="05000000000000000000" pitchFamily="2" charset="2"/>
              <a:buChar char="§"/>
              <a:defRPr sz="1800" i="0"/>
            </a:pPr>
            <a:r>
              <a:rPr lang="en-US" sz="2400" dirty="0" smtClean="0">
                <a:solidFill>
                  <a:prstClr val="black"/>
                </a:solidFill>
                <a:ea typeface="HelveticaNeueLT Std Lt"/>
                <a:cs typeface="HelveticaNeueLT Std Lt"/>
                <a:sym typeface="HelveticaNeueLT Std Lt"/>
              </a:rPr>
              <a:t>Patient engagement/invitation</a:t>
            </a:r>
          </a:p>
          <a:p>
            <a:pPr marL="342900" indent="-342900">
              <a:lnSpc>
                <a:spcPct val="120000"/>
              </a:lnSpc>
              <a:buFont typeface="Wingdings" panose="05000000000000000000" pitchFamily="2" charset="2"/>
              <a:buChar char="§"/>
              <a:defRPr sz="1800" i="0"/>
            </a:pPr>
            <a:endParaRPr lang="en-US" sz="2400" dirty="0" smtClean="0">
              <a:solidFill>
                <a:prstClr val="black"/>
              </a:solidFill>
              <a:ea typeface="HelveticaNeueLT Std Lt"/>
              <a:cs typeface="HelveticaNeueLT Std Lt"/>
              <a:sym typeface="HelveticaNeueLT Std Lt"/>
            </a:endParaRPr>
          </a:p>
          <a:p>
            <a:pPr marL="342900" indent="-342900">
              <a:lnSpc>
                <a:spcPct val="120000"/>
              </a:lnSpc>
              <a:buFont typeface="Wingdings" panose="05000000000000000000" pitchFamily="2" charset="2"/>
              <a:buChar char="§"/>
              <a:defRPr sz="1800" i="0"/>
            </a:pPr>
            <a:r>
              <a:rPr lang="en-US" sz="2400" dirty="0" smtClean="0">
                <a:solidFill>
                  <a:prstClr val="black"/>
                </a:solidFill>
                <a:ea typeface="HelveticaNeueLT Std Lt"/>
                <a:cs typeface="HelveticaNeueLT Std Lt"/>
                <a:sym typeface="HelveticaNeueLT Std Lt"/>
              </a:rPr>
              <a:t>Interpersonal relationships</a:t>
            </a:r>
          </a:p>
          <a:p>
            <a:pPr marL="342900" indent="-342900">
              <a:lnSpc>
                <a:spcPct val="120000"/>
              </a:lnSpc>
              <a:buFont typeface="Wingdings" panose="05000000000000000000" pitchFamily="2" charset="2"/>
              <a:buChar char="§"/>
              <a:defRPr sz="1800" i="0"/>
            </a:pPr>
            <a:endParaRPr lang="en-US" sz="2400" dirty="0">
              <a:solidFill>
                <a:prstClr val="black"/>
              </a:solidFill>
              <a:ea typeface="HelveticaNeueLT Std Lt"/>
              <a:cs typeface="HelveticaNeueLT Std Lt"/>
              <a:sym typeface="HelveticaNeueLT Std Lt"/>
            </a:endParaRPr>
          </a:p>
          <a:p>
            <a:pPr marL="342900" indent="-342900">
              <a:lnSpc>
                <a:spcPct val="120000"/>
              </a:lnSpc>
              <a:buFont typeface="Wingdings" panose="05000000000000000000" pitchFamily="2" charset="2"/>
              <a:buChar char="§"/>
              <a:defRPr sz="1800" i="0"/>
            </a:pPr>
            <a:r>
              <a:rPr lang="en-US" sz="2400" dirty="0">
                <a:solidFill>
                  <a:prstClr val="black"/>
                </a:solidFill>
                <a:ea typeface="HelveticaNeueLT Std Lt"/>
                <a:cs typeface="HelveticaNeueLT Std Lt"/>
                <a:sym typeface="HelveticaNeueLT Std Lt"/>
              </a:rPr>
              <a:t>Validating health </a:t>
            </a:r>
            <a:r>
              <a:rPr lang="en-US" sz="2400" dirty="0" smtClean="0">
                <a:solidFill>
                  <a:prstClr val="black"/>
                </a:solidFill>
                <a:ea typeface="HelveticaNeueLT Std Lt"/>
                <a:cs typeface="HelveticaNeueLT Std Lt"/>
                <a:sym typeface="HelveticaNeueLT Std Lt"/>
              </a:rPr>
              <a:t>concerns</a:t>
            </a:r>
          </a:p>
          <a:p>
            <a:pPr marL="342900" indent="-342900">
              <a:lnSpc>
                <a:spcPct val="120000"/>
              </a:lnSpc>
              <a:buFont typeface="Wingdings" panose="05000000000000000000" pitchFamily="2" charset="2"/>
              <a:buChar char="§"/>
              <a:defRPr sz="1800" i="0"/>
            </a:pPr>
            <a:endParaRPr lang="en-US" sz="2400" dirty="0">
              <a:solidFill>
                <a:prstClr val="black"/>
              </a:solidFill>
              <a:ea typeface="HelveticaNeueLT Std Lt"/>
              <a:cs typeface="HelveticaNeueLT Std Lt"/>
              <a:sym typeface="HelveticaNeueLT Std Lt"/>
            </a:endParaRPr>
          </a:p>
          <a:p>
            <a:pPr marL="342900" indent="-342900">
              <a:lnSpc>
                <a:spcPct val="120000"/>
              </a:lnSpc>
              <a:buFont typeface="Wingdings" panose="05000000000000000000" pitchFamily="2" charset="2"/>
              <a:buChar char="§"/>
              <a:defRPr sz="1800" i="0"/>
            </a:pPr>
            <a:r>
              <a:rPr lang="en-US" sz="2400" dirty="0">
                <a:solidFill>
                  <a:prstClr val="black"/>
                </a:solidFill>
                <a:ea typeface="HelveticaNeueLT Std Lt"/>
                <a:cs typeface="HelveticaNeueLT Std Lt"/>
                <a:sym typeface="HelveticaNeueLT Std Lt"/>
              </a:rPr>
              <a:t>Accessibility/availability</a:t>
            </a:r>
          </a:p>
          <a:p>
            <a:pPr marL="342900" indent="-342900">
              <a:lnSpc>
                <a:spcPct val="120000"/>
              </a:lnSpc>
              <a:buFont typeface="Wingdings" panose="05000000000000000000" pitchFamily="2" charset="2"/>
              <a:buChar char="§"/>
              <a:defRPr sz="1800" i="0"/>
            </a:pPr>
            <a:endParaRPr lang="en-US" sz="2400" dirty="0">
              <a:solidFill>
                <a:prstClr val="black"/>
              </a:solidFill>
              <a:ea typeface="HelveticaNeueLT Std Lt"/>
              <a:cs typeface="HelveticaNeueLT Std Lt"/>
              <a:sym typeface="HelveticaNeueLT Std Lt"/>
            </a:endParaRPr>
          </a:p>
          <a:p>
            <a:pPr marL="342900" indent="-342900">
              <a:lnSpc>
                <a:spcPct val="120000"/>
              </a:lnSpc>
              <a:buFont typeface="Wingdings" panose="05000000000000000000" pitchFamily="2" charset="2"/>
              <a:buChar char="§"/>
              <a:defRPr sz="1800" i="0"/>
            </a:pPr>
            <a:endParaRPr lang="en-US" sz="2400" dirty="0" smtClean="0">
              <a:solidFill>
                <a:prstClr val="black"/>
              </a:solidFill>
              <a:ea typeface="HelveticaNeueLT Std Lt"/>
              <a:cs typeface="HelveticaNeueLT Std Lt"/>
              <a:sym typeface="HelveticaNeueLT Std Lt"/>
            </a:endParaRPr>
          </a:p>
          <a:p>
            <a:pPr marL="342900" indent="-342900">
              <a:lnSpc>
                <a:spcPct val="120000"/>
              </a:lnSpc>
              <a:buFont typeface="Wingdings" panose="05000000000000000000" pitchFamily="2" charset="2"/>
              <a:buChar char="§"/>
              <a:defRPr sz="1800" i="0"/>
            </a:pPr>
            <a:endParaRPr lang="en-US" sz="2400" dirty="0" smtClean="0">
              <a:solidFill>
                <a:prstClr val="black"/>
              </a:solidFill>
              <a:ea typeface="HelveticaNeueLT Std Lt"/>
              <a:cs typeface="HelveticaNeueLT Std Lt"/>
              <a:sym typeface="HelveticaNeueLT Std Lt"/>
            </a:endParaRPr>
          </a:p>
          <a:p>
            <a:pPr marL="342900" indent="-342900">
              <a:lnSpc>
                <a:spcPct val="120000"/>
              </a:lnSpc>
              <a:buFont typeface="Wingdings" panose="05000000000000000000" pitchFamily="2" charset="2"/>
              <a:buChar char="§"/>
              <a:defRPr sz="1800" i="0"/>
            </a:pPr>
            <a:endParaRPr lang="en-US" sz="2400" dirty="0">
              <a:solidFill>
                <a:prstClr val="black"/>
              </a:solidFill>
              <a:ea typeface="HelveticaNeueLT Std Lt"/>
              <a:cs typeface="HelveticaNeueLT Std Lt"/>
              <a:sym typeface="HelveticaNeueLT Std Lt"/>
            </a:endParaRPr>
          </a:p>
          <a:p>
            <a:pPr marL="342900" indent="-342900">
              <a:lnSpc>
                <a:spcPct val="120000"/>
              </a:lnSpc>
              <a:buFont typeface="Wingdings" panose="05000000000000000000" pitchFamily="2" charset="2"/>
              <a:buChar char="§"/>
              <a:defRPr sz="1800" i="0"/>
            </a:pPr>
            <a:endParaRPr lang="en-US" sz="2400" dirty="0" smtClean="0">
              <a:solidFill>
                <a:prstClr val="black"/>
              </a:solidFill>
              <a:ea typeface="HelveticaNeueLT Std Lt"/>
              <a:cs typeface="HelveticaNeueLT Std Lt"/>
              <a:sym typeface="HelveticaNeueLT Std Lt"/>
            </a:endParaRPr>
          </a:p>
          <a:p>
            <a:pPr marL="342900" indent="-342900">
              <a:lnSpc>
                <a:spcPct val="120000"/>
              </a:lnSpc>
              <a:buFont typeface="Wingdings" panose="05000000000000000000" pitchFamily="2" charset="2"/>
              <a:buChar char="§"/>
              <a:defRPr sz="1800" i="0"/>
            </a:pPr>
            <a:endParaRPr lang="en-US" sz="2400" dirty="0" smtClean="0">
              <a:solidFill>
                <a:prstClr val="black"/>
              </a:solidFill>
              <a:ea typeface="HelveticaNeueLT Std Lt"/>
              <a:cs typeface="HelveticaNeueLT Std Lt"/>
              <a:sym typeface="HelveticaNeueLT Std Lt"/>
            </a:endParaRPr>
          </a:p>
          <a:p>
            <a:pPr marL="342900" indent="-342900">
              <a:lnSpc>
                <a:spcPct val="120000"/>
              </a:lnSpc>
              <a:buFont typeface="Wingdings" panose="05000000000000000000" pitchFamily="2" charset="2"/>
              <a:buChar char="§"/>
              <a:defRPr sz="1800" i="0"/>
            </a:pPr>
            <a:endParaRPr lang="en-US" sz="2400" dirty="0" smtClean="0">
              <a:solidFill>
                <a:prstClr val="black"/>
              </a:solidFill>
              <a:ea typeface="HelveticaNeueLT Std Lt"/>
              <a:cs typeface="HelveticaNeueLT Std Lt"/>
              <a:sym typeface="HelveticaNeueLT Std Lt"/>
            </a:endParaRPr>
          </a:p>
        </p:txBody>
      </p:sp>
      <p:pic>
        <p:nvPicPr>
          <p:cNvPr id="12" name="Content Placeholder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334000" y="1600200"/>
            <a:ext cx="1524000" cy="1347788"/>
          </a:xfrm>
          <a:prstGeom prst="rect">
            <a:avLst/>
          </a:prstGeom>
        </p:spPr>
      </p:pic>
      <p:pic>
        <p:nvPicPr>
          <p:cNvPr id="13"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9400" y="3048000"/>
            <a:ext cx="1658176" cy="2477029"/>
          </a:xfrm>
          <a:prstGeom prst="rect">
            <a:avLst/>
          </a:prstGeom>
        </p:spPr>
      </p:pic>
      <p:sp>
        <p:nvSpPr>
          <p:cNvPr id="22" name="TextBox 21"/>
          <p:cNvSpPr txBox="1"/>
          <p:nvPr/>
        </p:nvSpPr>
        <p:spPr>
          <a:xfrm>
            <a:off x="12701" y="141867"/>
            <a:ext cx="9118599" cy="769441"/>
          </a:xfrm>
          <a:prstGeom prst="rect">
            <a:avLst/>
          </a:prstGeom>
          <a:noFill/>
        </p:spPr>
        <p:txBody>
          <a:bodyPr wrap="square" rtlCol="0">
            <a:spAutoFit/>
          </a:bodyPr>
          <a:lstStyle/>
          <a:p>
            <a:pPr algn="ctr"/>
            <a:r>
              <a:rPr lang="en-US" sz="4400" b="1" dirty="0" smtClean="0"/>
              <a:t>Shared Decision-Making Facilitators</a:t>
            </a:r>
            <a:endParaRPr lang="en-US" sz="4400" dirty="0"/>
          </a:p>
        </p:txBody>
      </p:sp>
    </p:spTree>
    <p:extLst>
      <p:ext uri="{BB962C8B-B14F-4D97-AF65-F5344CB8AC3E}">
        <p14:creationId xmlns:p14="http://schemas.microsoft.com/office/powerpoint/2010/main" val="10918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0" y="0"/>
            <a:ext cx="9144000" cy="6858000"/>
            <a:chOff x="0" y="0"/>
            <a:chExt cx="9144000" cy="6858000"/>
          </a:xfrm>
        </p:grpSpPr>
        <p:sp>
          <p:nvSpPr>
            <p:cNvPr id="81" name="Rectangle 80"/>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82"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83" name="Rectangle 82"/>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93"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95" name="Picture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grpSp>
      <p:grpSp>
        <p:nvGrpSpPr>
          <p:cNvPr id="2" name="Group 1"/>
          <p:cNvGrpSpPr/>
          <p:nvPr/>
        </p:nvGrpSpPr>
        <p:grpSpPr>
          <a:xfrm>
            <a:off x="788984" y="1308694"/>
            <a:ext cx="7779850" cy="4316452"/>
            <a:chOff x="-527922" y="609600"/>
            <a:chExt cx="10644364" cy="6386325"/>
          </a:xfrm>
        </p:grpSpPr>
        <p:grpSp>
          <p:nvGrpSpPr>
            <p:cNvPr id="102" name="Group 101"/>
            <p:cNvGrpSpPr/>
            <p:nvPr/>
          </p:nvGrpSpPr>
          <p:grpSpPr>
            <a:xfrm>
              <a:off x="6248400" y="1377709"/>
              <a:ext cx="3374974" cy="5362529"/>
              <a:chOff x="4403240" y="1123760"/>
              <a:chExt cx="4115068" cy="6538474"/>
            </a:xfrm>
          </p:grpSpPr>
          <p:grpSp>
            <p:nvGrpSpPr>
              <p:cNvPr id="103" name="Group 102"/>
              <p:cNvGrpSpPr/>
              <p:nvPr/>
            </p:nvGrpSpPr>
            <p:grpSpPr>
              <a:xfrm>
                <a:off x="4403240" y="3061818"/>
                <a:ext cx="4115068" cy="4600416"/>
                <a:chOff x="4498064" y="2455609"/>
                <a:chExt cx="4115068" cy="4600416"/>
              </a:xfrm>
            </p:grpSpPr>
            <p:grpSp>
              <p:nvGrpSpPr>
                <p:cNvPr id="105" name="Group 104"/>
                <p:cNvGrpSpPr/>
                <p:nvPr/>
              </p:nvGrpSpPr>
              <p:grpSpPr>
                <a:xfrm>
                  <a:off x="4783514" y="2455609"/>
                  <a:ext cx="3829618" cy="4600416"/>
                  <a:chOff x="4783514" y="2608009"/>
                  <a:chExt cx="3829618" cy="4600416"/>
                </a:xfrm>
              </p:grpSpPr>
              <p:grpSp>
                <p:nvGrpSpPr>
                  <p:cNvPr id="107" name="Group 106"/>
                  <p:cNvGrpSpPr/>
                  <p:nvPr/>
                </p:nvGrpSpPr>
                <p:grpSpPr>
                  <a:xfrm>
                    <a:off x="4783514" y="2608009"/>
                    <a:ext cx="3748574" cy="4600416"/>
                    <a:chOff x="4139852" y="5319317"/>
                    <a:chExt cx="3748574" cy="4600416"/>
                  </a:xfrm>
                </p:grpSpPr>
                <p:sp>
                  <p:nvSpPr>
                    <p:cNvPr id="109" name="Teardrop 108"/>
                    <p:cNvSpPr/>
                    <p:nvPr/>
                  </p:nvSpPr>
                  <p:spPr>
                    <a:xfrm rot="18000000">
                      <a:off x="3773627" y="5804934"/>
                      <a:ext cx="4571998" cy="3657600"/>
                    </a:xfrm>
                    <a:prstGeom prst="teardrop">
                      <a:avLst>
                        <a:gd name="adj" fmla="val 81130"/>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0</a:t>
                      </a:r>
                      <a:endParaRPr lang="en-US" sz="1200" dirty="0">
                        <a:solidFill>
                          <a:prstClr val="white"/>
                        </a:solidFill>
                      </a:endParaRPr>
                    </a:p>
                  </p:txBody>
                </p:sp>
                <p:sp>
                  <p:nvSpPr>
                    <p:cNvPr id="110" name="Teardrop 109"/>
                    <p:cNvSpPr/>
                    <p:nvPr/>
                  </p:nvSpPr>
                  <p:spPr>
                    <a:xfrm rot="19980000">
                      <a:off x="4139852" y="5319317"/>
                      <a:ext cx="3657601" cy="4318426"/>
                    </a:xfrm>
                    <a:prstGeom prst="teardrop">
                      <a:avLst>
                        <a:gd name="adj" fmla="val 77986"/>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sp>
                <p:nvSpPr>
                  <p:cNvPr id="108" name="Teardrop 107"/>
                  <p:cNvSpPr/>
                  <p:nvPr/>
                </p:nvSpPr>
                <p:spPr>
                  <a:xfrm rot="18000000">
                    <a:off x="5005984" y="2742136"/>
                    <a:ext cx="3636982" cy="3577315"/>
                  </a:xfrm>
                  <a:prstGeom prst="teardrop">
                    <a:avLst>
                      <a:gd name="adj" fmla="val 82187"/>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0</a:t>
                    </a:r>
                    <a:endParaRPr lang="en-US" sz="1200" dirty="0">
                      <a:solidFill>
                        <a:prstClr val="white"/>
                      </a:solidFill>
                    </a:endParaRPr>
                  </a:p>
                </p:txBody>
              </p:sp>
            </p:grpSp>
            <p:sp>
              <p:nvSpPr>
                <p:cNvPr id="106" name="Flowchart: Delay 105"/>
                <p:cNvSpPr/>
                <p:nvPr/>
              </p:nvSpPr>
              <p:spPr>
                <a:xfrm rot="16200000">
                  <a:off x="5335132" y="4039733"/>
                  <a:ext cx="2133600" cy="3807736"/>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sp>
            <p:nvSpPr>
              <p:cNvPr id="104" name="Oval 103"/>
              <p:cNvSpPr/>
              <p:nvPr/>
            </p:nvSpPr>
            <p:spPr>
              <a:xfrm>
                <a:off x="5254669" y="1123760"/>
                <a:ext cx="2129476" cy="2129478"/>
              </a:xfrm>
              <a:prstGeom prst="ellipse">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grpSp>
          <p:nvGrpSpPr>
            <p:cNvPr id="84" name="Group 83"/>
            <p:cNvGrpSpPr/>
            <p:nvPr/>
          </p:nvGrpSpPr>
          <p:grpSpPr>
            <a:xfrm>
              <a:off x="-527922" y="1377709"/>
              <a:ext cx="3122915" cy="5471465"/>
              <a:chOff x="4403240" y="1111101"/>
              <a:chExt cx="3807736" cy="6671299"/>
            </a:xfrm>
          </p:grpSpPr>
          <p:grpSp>
            <p:nvGrpSpPr>
              <p:cNvPr id="85" name="Group 84"/>
              <p:cNvGrpSpPr/>
              <p:nvPr/>
            </p:nvGrpSpPr>
            <p:grpSpPr>
              <a:xfrm>
                <a:off x="4403240" y="3044610"/>
                <a:ext cx="3807736" cy="4737790"/>
                <a:chOff x="4498064" y="2438401"/>
                <a:chExt cx="3807736" cy="4737790"/>
              </a:xfrm>
            </p:grpSpPr>
            <p:grpSp>
              <p:nvGrpSpPr>
                <p:cNvPr id="87" name="Group 86"/>
                <p:cNvGrpSpPr/>
                <p:nvPr/>
              </p:nvGrpSpPr>
              <p:grpSpPr>
                <a:xfrm>
                  <a:off x="4580877" y="2438401"/>
                  <a:ext cx="3722816" cy="4737790"/>
                  <a:chOff x="4580877" y="2590801"/>
                  <a:chExt cx="3722816" cy="4737790"/>
                </a:xfrm>
              </p:grpSpPr>
              <p:grpSp>
                <p:nvGrpSpPr>
                  <p:cNvPr id="89" name="Group 88"/>
                  <p:cNvGrpSpPr/>
                  <p:nvPr/>
                </p:nvGrpSpPr>
                <p:grpSpPr>
                  <a:xfrm>
                    <a:off x="4640780" y="2590801"/>
                    <a:ext cx="3662913" cy="4575390"/>
                    <a:chOff x="3997118" y="5302109"/>
                    <a:chExt cx="3662913" cy="4575390"/>
                  </a:xfrm>
                </p:grpSpPr>
                <p:sp>
                  <p:nvSpPr>
                    <p:cNvPr id="91" name="Teardrop 90"/>
                    <p:cNvSpPr/>
                    <p:nvPr/>
                  </p:nvSpPr>
                  <p:spPr>
                    <a:xfrm rot="18000000">
                      <a:off x="3545231" y="5759308"/>
                      <a:ext cx="4572000" cy="3657601"/>
                    </a:xfrm>
                    <a:prstGeom prst="teardrop">
                      <a:avLst>
                        <a:gd name="adj" fmla="val 81130"/>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0</a:t>
                      </a:r>
                      <a:endParaRPr lang="en-US" sz="1200" dirty="0">
                        <a:solidFill>
                          <a:prstClr val="white"/>
                        </a:solidFill>
                      </a:endParaRPr>
                    </a:p>
                  </p:txBody>
                </p:sp>
                <p:sp>
                  <p:nvSpPr>
                    <p:cNvPr id="92" name="Teardrop 91"/>
                    <p:cNvSpPr/>
                    <p:nvPr/>
                  </p:nvSpPr>
                  <p:spPr>
                    <a:xfrm rot="19980000">
                      <a:off x="3997118" y="5305499"/>
                      <a:ext cx="3657600" cy="4572000"/>
                    </a:xfrm>
                    <a:prstGeom prst="teardrop">
                      <a:avLst>
                        <a:gd name="adj" fmla="val 82570"/>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sp>
                <p:nvSpPr>
                  <p:cNvPr id="90" name="Teardrop 89"/>
                  <p:cNvSpPr/>
                  <p:nvPr/>
                </p:nvSpPr>
                <p:spPr>
                  <a:xfrm rot="18000000">
                    <a:off x="4057838" y="3176506"/>
                    <a:ext cx="4675124" cy="3629046"/>
                  </a:xfrm>
                  <a:prstGeom prst="teardrop">
                    <a:avLst>
                      <a:gd name="adj" fmla="val 79451"/>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0</a:t>
                    </a:r>
                    <a:endParaRPr lang="en-US" sz="1200" dirty="0">
                      <a:solidFill>
                        <a:prstClr val="white"/>
                      </a:solidFill>
                    </a:endParaRPr>
                  </a:p>
                </p:txBody>
              </p:sp>
            </p:grpSp>
            <p:sp>
              <p:nvSpPr>
                <p:cNvPr id="88" name="Flowchart: Delay 87"/>
                <p:cNvSpPr/>
                <p:nvPr/>
              </p:nvSpPr>
              <p:spPr>
                <a:xfrm rot="16200000">
                  <a:off x="5335132" y="4039733"/>
                  <a:ext cx="2133600" cy="3807736"/>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sp>
            <p:nvSpPr>
              <p:cNvPr id="86" name="Oval 85"/>
              <p:cNvSpPr/>
              <p:nvPr/>
            </p:nvSpPr>
            <p:spPr>
              <a:xfrm>
                <a:off x="5511479" y="1111101"/>
                <a:ext cx="2129476" cy="2129478"/>
              </a:xfrm>
              <a:prstGeom prst="ellipse">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grpSp>
          <p:nvGrpSpPr>
            <p:cNvPr id="4" name="Group 3"/>
            <p:cNvGrpSpPr/>
            <p:nvPr/>
          </p:nvGrpSpPr>
          <p:grpSpPr>
            <a:xfrm>
              <a:off x="2362199" y="1295400"/>
              <a:ext cx="216441" cy="1593113"/>
              <a:chOff x="4626274" y="2320185"/>
              <a:chExt cx="766307" cy="3166441"/>
            </a:xfrm>
          </p:grpSpPr>
          <p:sp>
            <p:nvSpPr>
              <p:cNvPr id="5" name="Donut 4"/>
              <p:cNvSpPr/>
              <p:nvPr/>
            </p:nvSpPr>
            <p:spPr>
              <a:xfrm rot="16200000">
                <a:off x="3426208" y="3520252"/>
                <a:ext cx="3166440" cy="766307"/>
              </a:xfrm>
              <a:prstGeom prst="donut">
                <a:avLst>
                  <a:gd name="adj" fmla="val 10389"/>
                </a:avLst>
              </a:prstGeom>
              <a:solidFill>
                <a:schemeClr val="accent5">
                  <a:lumMod val="60000"/>
                  <a:lumOff val="40000"/>
                </a:schemeClr>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black"/>
                  </a:solidFill>
                </a:endParaRPr>
              </a:p>
            </p:txBody>
          </p:sp>
          <p:sp>
            <p:nvSpPr>
              <p:cNvPr id="6" name="Oval 5"/>
              <p:cNvSpPr/>
              <p:nvPr/>
            </p:nvSpPr>
            <p:spPr>
              <a:xfrm rot="16200000">
                <a:off x="3363134" y="3583326"/>
                <a:ext cx="3166437" cy="640155"/>
              </a:xfrm>
              <a:prstGeom prst="ellipse">
                <a:avLst/>
              </a:prstGeom>
              <a:gradFill>
                <a:gsLst>
                  <a:gs pos="0">
                    <a:schemeClr val="bg1"/>
                  </a:gs>
                  <a:gs pos="100000">
                    <a:schemeClr val="accent5">
                      <a:lumMod val="20000"/>
                      <a:lumOff val="80000"/>
                    </a:schemeClr>
                  </a:gs>
                  <a:gs pos="100000">
                    <a:schemeClr val="bg1"/>
                  </a:gs>
                </a:gsLst>
                <a:lin ang="5400000" scaled="1"/>
              </a:gra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cxnSp>
          <p:nvCxnSpPr>
            <p:cNvPr id="12" name="Straight Arrow Connector 11"/>
            <p:cNvCxnSpPr/>
            <p:nvPr/>
          </p:nvCxnSpPr>
          <p:spPr>
            <a:xfrm flipH="1">
              <a:off x="2826925" y="4838338"/>
              <a:ext cx="1743982" cy="2492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70907" y="4823865"/>
              <a:ext cx="1829893" cy="3577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5" idx="3"/>
            </p:cNvCxnSpPr>
            <p:nvPr/>
          </p:nvCxnSpPr>
          <p:spPr>
            <a:xfrm flipH="1">
              <a:off x="5574025" y="5791199"/>
              <a:ext cx="2350775" cy="3382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05201" y="5924499"/>
              <a:ext cx="2068824" cy="409817"/>
            </a:xfrm>
            <a:prstGeom prst="rect">
              <a:avLst/>
            </a:prstGeom>
            <a:noFill/>
            <a:ln>
              <a:solidFill>
                <a:srgbClr val="FF0000"/>
              </a:solidFill>
            </a:ln>
          </p:spPr>
          <p:txBody>
            <a:bodyPr wrap="square" lIns="91430" tIns="45716" rIns="91430" bIns="45716" rtlCol="0">
              <a:spAutoFit/>
            </a:bodyPr>
            <a:lstStyle/>
            <a:p>
              <a:pPr algn="ctr"/>
              <a:r>
                <a:rPr lang="en-US" sz="1200" b="1" dirty="0" smtClean="0">
                  <a:solidFill>
                    <a:prstClr val="black"/>
                  </a:solidFill>
                </a:rPr>
                <a:t>Health Outcomes</a:t>
              </a:r>
              <a:endParaRPr lang="en-US" sz="1200" b="1" dirty="0">
                <a:solidFill>
                  <a:prstClr val="black"/>
                </a:solidFill>
              </a:endParaRPr>
            </a:p>
          </p:txBody>
        </p:sp>
        <p:sp>
          <p:nvSpPr>
            <p:cNvPr id="17" name="TextBox 16"/>
            <p:cNvSpPr txBox="1"/>
            <p:nvPr/>
          </p:nvSpPr>
          <p:spPr>
            <a:xfrm>
              <a:off x="3657601" y="990600"/>
              <a:ext cx="1774719" cy="683036"/>
            </a:xfrm>
            <a:prstGeom prst="rect">
              <a:avLst/>
            </a:prstGeom>
            <a:noFill/>
          </p:spPr>
          <p:txBody>
            <a:bodyPr wrap="square" lIns="91430" tIns="45716" rIns="91430" bIns="45716" rtlCol="0">
              <a:spAutoFit/>
            </a:bodyPr>
            <a:lstStyle/>
            <a:p>
              <a:pPr algn="ctr"/>
              <a:r>
                <a:rPr lang="en-US" sz="1200" dirty="0" smtClean="0">
                  <a:solidFill>
                    <a:srgbClr val="FF0000"/>
                  </a:solidFill>
                </a:rPr>
                <a:t>Patient/Provider Relationship</a:t>
              </a:r>
              <a:endParaRPr lang="en-US" sz="1200" dirty="0">
                <a:solidFill>
                  <a:srgbClr val="FF0000"/>
                </a:solidFill>
              </a:endParaRPr>
            </a:p>
          </p:txBody>
        </p:sp>
        <p:sp>
          <p:nvSpPr>
            <p:cNvPr id="19" name="Rounded Rectangle 18"/>
            <p:cNvSpPr/>
            <p:nvPr/>
          </p:nvSpPr>
          <p:spPr>
            <a:xfrm>
              <a:off x="381001" y="914400"/>
              <a:ext cx="8305800" cy="5562600"/>
            </a:xfrm>
            <a:prstGeom prst="round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spcCol="0" rtlCol="0" anchor="ctr"/>
            <a:lstStyle/>
            <a:p>
              <a:pPr algn="ctr"/>
              <a:endParaRPr lang="en-US" sz="1200">
                <a:solidFill>
                  <a:prstClr val="white"/>
                </a:solidFill>
              </a:endParaRPr>
            </a:p>
          </p:txBody>
        </p:sp>
        <p:sp>
          <p:nvSpPr>
            <p:cNvPr id="20" name="TextBox 19"/>
            <p:cNvSpPr txBox="1"/>
            <p:nvPr/>
          </p:nvSpPr>
          <p:spPr>
            <a:xfrm>
              <a:off x="4697726" y="3911558"/>
              <a:ext cx="1752600" cy="409817"/>
            </a:xfrm>
            <a:prstGeom prst="rect">
              <a:avLst/>
            </a:prstGeom>
            <a:noFill/>
          </p:spPr>
          <p:txBody>
            <a:bodyPr wrap="square" lIns="91430" tIns="45716" rIns="91430" bIns="45716" rtlCol="0">
              <a:spAutoFit/>
            </a:bodyPr>
            <a:lstStyle/>
            <a:p>
              <a:r>
                <a:rPr lang="en-US" sz="1200" dirty="0">
                  <a:solidFill>
                    <a:prstClr val="black"/>
                  </a:solidFill>
                </a:rPr>
                <a:t>Understanding</a:t>
              </a:r>
            </a:p>
          </p:txBody>
        </p:sp>
        <p:sp>
          <p:nvSpPr>
            <p:cNvPr id="21" name="TextBox 20"/>
            <p:cNvSpPr txBox="1"/>
            <p:nvPr/>
          </p:nvSpPr>
          <p:spPr>
            <a:xfrm>
              <a:off x="5324364" y="3517652"/>
              <a:ext cx="1600200" cy="409817"/>
            </a:xfrm>
            <a:prstGeom prst="rect">
              <a:avLst/>
            </a:prstGeom>
            <a:noFill/>
          </p:spPr>
          <p:txBody>
            <a:bodyPr wrap="square" lIns="91430" tIns="45716" rIns="91430" bIns="45716" rtlCol="0">
              <a:spAutoFit/>
            </a:bodyPr>
            <a:lstStyle/>
            <a:p>
              <a:r>
                <a:rPr lang="en-US" sz="1200" dirty="0">
                  <a:solidFill>
                    <a:prstClr val="black"/>
                  </a:solidFill>
                </a:rPr>
                <a:t>Satisfaction</a:t>
              </a:r>
            </a:p>
          </p:txBody>
        </p:sp>
        <p:sp>
          <p:nvSpPr>
            <p:cNvPr id="22" name="TextBox 21"/>
            <p:cNvSpPr txBox="1"/>
            <p:nvPr/>
          </p:nvSpPr>
          <p:spPr>
            <a:xfrm>
              <a:off x="2971802" y="3911558"/>
              <a:ext cx="1524000" cy="409817"/>
            </a:xfrm>
            <a:prstGeom prst="rect">
              <a:avLst/>
            </a:prstGeom>
            <a:noFill/>
          </p:spPr>
          <p:txBody>
            <a:bodyPr wrap="square" lIns="91430" tIns="45716" rIns="91430" bIns="45716" rtlCol="0">
              <a:spAutoFit/>
            </a:bodyPr>
            <a:lstStyle/>
            <a:p>
              <a:r>
                <a:rPr lang="en-US" sz="1200" dirty="0" smtClean="0">
                  <a:solidFill>
                    <a:prstClr val="black"/>
                  </a:solidFill>
                </a:rPr>
                <a:t>Self-efficacy</a:t>
              </a:r>
              <a:endParaRPr lang="en-US" sz="1200" dirty="0">
                <a:solidFill>
                  <a:prstClr val="black"/>
                </a:solidFill>
              </a:endParaRPr>
            </a:p>
          </p:txBody>
        </p:sp>
        <p:sp>
          <p:nvSpPr>
            <p:cNvPr id="23" name="Left Brace 22"/>
            <p:cNvSpPr/>
            <p:nvPr/>
          </p:nvSpPr>
          <p:spPr>
            <a:xfrm rot="16200000">
              <a:off x="4422344" y="3106924"/>
              <a:ext cx="373638" cy="2668874"/>
            </a:xfrm>
            <a:prstGeom prst="leftBrace">
              <a:avLst>
                <a:gd name="adj1" fmla="val 8333"/>
                <a:gd name="adj2" fmla="val 4960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91430" tIns="45716" rIns="91430" bIns="45716" spcCol="0" rtlCol="0" anchor="ctr"/>
            <a:lstStyle/>
            <a:p>
              <a:pPr algn="ctr"/>
              <a:endParaRPr lang="en-US" sz="1200">
                <a:solidFill>
                  <a:prstClr val="black"/>
                </a:solidFill>
              </a:endParaRPr>
            </a:p>
          </p:txBody>
        </p:sp>
        <p:cxnSp>
          <p:nvCxnSpPr>
            <p:cNvPr id="24" name="Straight Arrow Connector 23"/>
            <p:cNvCxnSpPr>
              <a:stCxn id="23" idx="1"/>
            </p:cNvCxnSpPr>
            <p:nvPr/>
          </p:nvCxnSpPr>
          <p:spPr>
            <a:xfrm>
              <a:off x="4598701" y="4628180"/>
              <a:ext cx="0" cy="1956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43329" y="3505201"/>
              <a:ext cx="1271471" cy="409817"/>
            </a:xfrm>
            <a:prstGeom prst="rect">
              <a:avLst/>
            </a:prstGeom>
            <a:noFill/>
          </p:spPr>
          <p:txBody>
            <a:bodyPr wrap="square" lIns="91430" tIns="45716" rIns="91430" bIns="45716" rtlCol="0">
              <a:spAutoFit/>
            </a:bodyPr>
            <a:lstStyle/>
            <a:p>
              <a:r>
                <a:rPr lang="en-US" sz="1200" dirty="0" smtClean="0">
                  <a:solidFill>
                    <a:prstClr val="black"/>
                  </a:solidFill>
                </a:rPr>
                <a:t>Trust</a:t>
              </a:r>
              <a:endParaRPr lang="en-US" sz="1200" dirty="0">
                <a:solidFill>
                  <a:prstClr val="black"/>
                </a:solidFill>
              </a:endParaRPr>
            </a:p>
          </p:txBody>
        </p:sp>
        <p:cxnSp>
          <p:nvCxnSpPr>
            <p:cNvPr id="27" name="Straight Arrow Connector 26"/>
            <p:cNvCxnSpPr>
              <a:stCxn id="43" idx="2"/>
            </p:cNvCxnSpPr>
            <p:nvPr/>
          </p:nvCxnSpPr>
          <p:spPr>
            <a:xfrm>
              <a:off x="4495801" y="3276600"/>
              <a:ext cx="609599" cy="6508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645921" y="3352800"/>
              <a:ext cx="1335279" cy="1335283"/>
              <a:chOff x="4038601" y="3657600"/>
              <a:chExt cx="1179035" cy="1179036"/>
            </a:xfrm>
          </p:grpSpPr>
          <p:sp>
            <p:nvSpPr>
              <p:cNvPr id="30" name="Oval 29"/>
              <p:cNvSpPr/>
              <p:nvPr/>
            </p:nvSpPr>
            <p:spPr>
              <a:xfrm rot="12600000">
                <a:off x="4546026" y="3657600"/>
                <a:ext cx="164185" cy="1179036"/>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1" name="Oval 30"/>
              <p:cNvSpPr/>
              <p:nvPr/>
            </p:nvSpPr>
            <p:spPr>
              <a:xfrm>
                <a:off x="4548804" y="3660380"/>
                <a:ext cx="164185" cy="1173475"/>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2" name="Oval 31"/>
              <p:cNvSpPr/>
              <p:nvPr/>
            </p:nvSpPr>
            <p:spPr>
              <a:xfrm rot="5400000">
                <a:off x="4548804" y="3660380"/>
                <a:ext cx="164185" cy="1173476"/>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3" name="Oval 32"/>
              <p:cNvSpPr/>
              <p:nvPr/>
            </p:nvSpPr>
            <p:spPr>
              <a:xfrm rot="3600000">
                <a:off x="4546025" y="3657601"/>
                <a:ext cx="164185" cy="117903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4" name="Oval 33"/>
              <p:cNvSpPr/>
              <p:nvPr/>
            </p:nvSpPr>
            <p:spPr>
              <a:xfrm rot="18000000">
                <a:off x="4546027" y="3661917"/>
                <a:ext cx="164185" cy="117903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5" name="Oval 34"/>
              <p:cNvSpPr/>
              <p:nvPr/>
            </p:nvSpPr>
            <p:spPr>
              <a:xfrm rot="9000000">
                <a:off x="4548804" y="3660380"/>
                <a:ext cx="164185" cy="1173475"/>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sp>
          <p:nvSpPr>
            <p:cNvPr id="36" name="TextBox 35"/>
            <p:cNvSpPr txBox="1"/>
            <p:nvPr/>
          </p:nvSpPr>
          <p:spPr>
            <a:xfrm>
              <a:off x="76200" y="3674625"/>
              <a:ext cx="2477103" cy="409829"/>
            </a:xfrm>
            <a:prstGeom prst="rect">
              <a:avLst/>
            </a:prstGeom>
            <a:noFill/>
          </p:spPr>
          <p:txBody>
            <a:bodyPr wrap="square" rtlCol="0">
              <a:spAutoFit/>
            </a:bodyPr>
            <a:lstStyle/>
            <a:p>
              <a:pPr algn="ctr"/>
              <a:r>
                <a:rPr lang="en-US" sz="1200" dirty="0">
                  <a:solidFill>
                    <a:prstClr val="black"/>
                  </a:solidFill>
                </a:rPr>
                <a:t>Provider</a:t>
              </a:r>
            </a:p>
          </p:txBody>
        </p:sp>
        <p:sp>
          <p:nvSpPr>
            <p:cNvPr id="37" name="TextBox 36"/>
            <p:cNvSpPr txBox="1"/>
            <p:nvPr/>
          </p:nvSpPr>
          <p:spPr>
            <a:xfrm>
              <a:off x="6781799" y="3718741"/>
              <a:ext cx="2111406" cy="409829"/>
            </a:xfrm>
            <a:prstGeom prst="rect">
              <a:avLst/>
            </a:prstGeom>
            <a:noFill/>
          </p:spPr>
          <p:txBody>
            <a:bodyPr wrap="square" rtlCol="0">
              <a:spAutoFit/>
            </a:bodyPr>
            <a:lstStyle/>
            <a:p>
              <a:pPr algn="ctr"/>
              <a:r>
                <a:rPr lang="en-US" sz="1200" dirty="0">
                  <a:solidFill>
                    <a:prstClr val="black"/>
                  </a:solidFill>
                </a:rPr>
                <a:t>Patient</a:t>
              </a:r>
            </a:p>
          </p:txBody>
        </p:sp>
        <p:cxnSp>
          <p:nvCxnSpPr>
            <p:cNvPr id="42" name="Straight Arrow Connector 41"/>
            <p:cNvCxnSpPr>
              <a:endCxn id="15" idx="1"/>
            </p:cNvCxnSpPr>
            <p:nvPr/>
          </p:nvCxnSpPr>
          <p:spPr>
            <a:xfrm>
              <a:off x="1729470" y="5880964"/>
              <a:ext cx="1775732" cy="2484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971801" y="2057399"/>
              <a:ext cx="3047999" cy="121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Shared Decision-Making</a:t>
              </a:r>
            </a:p>
            <a:p>
              <a:pPr marL="285750" indent="-285750">
                <a:buFont typeface="Arial" panose="020B0604020202020204" pitchFamily="34" charset="0"/>
                <a:buChar char="•"/>
              </a:pPr>
              <a:r>
                <a:rPr lang="en-US" sz="1200" dirty="0" smtClean="0">
                  <a:solidFill>
                    <a:prstClr val="black"/>
                  </a:solidFill>
                </a:rPr>
                <a:t>Information Sharing</a:t>
              </a:r>
            </a:p>
            <a:p>
              <a:pPr marL="285750" indent="-285750">
                <a:buFont typeface="Arial" panose="020B0604020202020204" pitchFamily="34" charset="0"/>
                <a:buChar char="•"/>
              </a:pPr>
              <a:r>
                <a:rPr lang="en-US" sz="1200" dirty="0" smtClean="0">
                  <a:solidFill>
                    <a:prstClr val="black"/>
                  </a:solidFill>
                </a:rPr>
                <a:t>Deliberation</a:t>
              </a:r>
            </a:p>
            <a:p>
              <a:pPr marL="285750" indent="-285750">
                <a:buFont typeface="Arial" panose="020B0604020202020204" pitchFamily="34" charset="0"/>
                <a:buChar char="•"/>
              </a:pPr>
              <a:r>
                <a:rPr lang="en-US" sz="1200" dirty="0" smtClean="0">
                  <a:solidFill>
                    <a:prstClr val="black"/>
                  </a:solidFill>
                </a:rPr>
                <a:t>Decision-Making</a:t>
              </a:r>
              <a:endParaRPr lang="en-US" sz="1200" dirty="0">
                <a:solidFill>
                  <a:prstClr val="black"/>
                </a:solidFill>
              </a:endParaRPr>
            </a:p>
          </p:txBody>
        </p:sp>
        <p:sp>
          <p:nvSpPr>
            <p:cNvPr id="44" name="Rectangle 43"/>
            <p:cNvSpPr/>
            <p:nvPr/>
          </p:nvSpPr>
          <p:spPr>
            <a:xfrm>
              <a:off x="457200" y="4800600"/>
              <a:ext cx="2356585" cy="10497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Job Satisfaction, </a:t>
              </a:r>
            </a:p>
            <a:p>
              <a:pPr algn="ctr"/>
              <a:r>
                <a:rPr lang="en-US" sz="1200" dirty="0" smtClean="0">
                  <a:solidFill>
                    <a:prstClr val="black"/>
                  </a:solidFill>
                </a:rPr>
                <a:t>Cultural Competence, Patient-Centered Care</a:t>
              </a:r>
              <a:endParaRPr lang="en-US" sz="1200" dirty="0">
                <a:solidFill>
                  <a:prstClr val="black"/>
                </a:solidFill>
              </a:endParaRPr>
            </a:p>
          </p:txBody>
        </p:sp>
        <p:sp>
          <p:nvSpPr>
            <p:cNvPr id="45" name="Rectangle 44"/>
            <p:cNvSpPr/>
            <p:nvPr/>
          </p:nvSpPr>
          <p:spPr>
            <a:xfrm>
              <a:off x="6400800" y="4800600"/>
              <a:ext cx="2223255" cy="959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Self-Management, Treatment Adherence</a:t>
              </a:r>
              <a:endParaRPr lang="en-US" sz="1200" dirty="0">
                <a:solidFill>
                  <a:prstClr val="black"/>
                </a:solidFill>
              </a:endParaRPr>
            </a:p>
          </p:txBody>
        </p:sp>
        <p:cxnSp>
          <p:nvCxnSpPr>
            <p:cNvPr id="46" name="Straight Arrow Connector 45"/>
            <p:cNvCxnSpPr>
              <a:stCxn id="43" idx="2"/>
            </p:cNvCxnSpPr>
            <p:nvPr/>
          </p:nvCxnSpPr>
          <p:spPr>
            <a:xfrm>
              <a:off x="4495801" y="3276600"/>
              <a:ext cx="928307" cy="3875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2"/>
            </p:cNvCxnSpPr>
            <p:nvPr/>
          </p:nvCxnSpPr>
          <p:spPr>
            <a:xfrm flipH="1">
              <a:off x="4038055" y="3276600"/>
              <a:ext cx="457746" cy="6349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2"/>
            </p:cNvCxnSpPr>
            <p:nvPr/>
          </p:nvCxnSpPr>
          <p:spPr>
            <a:xfrm flipH="1">
              <a:off x="3698919" y="3276600"/>
              <a:ext cx="796882" cy="3301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24343" y="1666905"/>
              <a:ext cx="1281472" cy="409817"/>
            </a:xfrm>
            <a:prstGeom prst="rect">
              <a:avLst/>
            </a:prstGeom>
            <a:noFill/>
          </p:spPr>
          <p:txBody>
            <a:bodyPr wrap="square" lIns="91430" tIns="45716" rIns="91430" bIns="45716" rtlCol="0">
              <a:spAutoFit/>
            </a:bodyPr>
            <a:lstStyle/>
            <a:p>
              <a:r>
                <a:rPr lang="en-US" sz="1200" dirty="0" smtClean="0">
                  <a:solidFill>
                    <a:srgbClr val="00B050"/>
                  </a:solidFill>
                </a:rPr>
                <a:t>Trust</a:t>
              </a:r>
              <a:endParaRPr lang="en-US" sz="1200" dirty="0">
                <a:solidFill>
                  <a:srgbClr val="00B050"/>
                </a:solidFill>
              </a:endParaRPr>
            </a:p>
          </p:txBody>
        </p:sp>
        <p:sp>
          <p:nvSpPr>
            <p:cNvPr id="50" name="TextBox 49"/>
            <p:cNvSpPr txBox="1"/>
            <p:nvPr/>
          </p:nvSpPr>
          <p:spPr>
            <a:xfrm>
              <a:off x="318930" y="2133601"/>
              <a:ext cx="1814669" cy="683036"/>
            </a:xfrm>
            <a:prstGeom prst="rect">
              <a:avLst/>
            </a:prstGeom>
            <a:noFill/>
          </p:spPr>
          <p:txBody>
            <a:bodyPr wrap="square" lIns="91430" tIns="45716" rIns="91430" bIns="45716" rtlCol="0">
              <a:spAutoFit/>
            </a:bodyPr>
            <a:lstStyle/>
            <a:p>
              <a:pPr algn="ctr"/>
              <a:r>
                <a:rPr lang="en-US" sz="1200" dirty="0" smtClean="0">
                  <a:solidFill>
                    <a:srgbClr val="7030A0"/>
                  </a:solidFill>
                </a:rPr>
                <a:t>Decision-making Preferences</a:t>
              </a:r>
              <a:endParaRPr lang="en-US" sz="1200" dirty="0">
                <a:solidFill>
                  <a:srgbClr val="7030A0"/>
                </a:solidFill>
              </a:endParaRPr>
            </a:p>
          </p:txBody>
        </p:sp>
        <p:cxnSp>
          <p:nvCxnSpPr>
            <p:cNvPr id="52" name="Straight Arrow Connector 51"/>
            <p:cNvCxnSpPr/>
            <p:nvPr/>
          </p:nvCxnSpPr>
          <p:spPr>
            <a:xfrm>
              <a:off x="1981200" y="1752600"/>
              <a:ext cx="990600"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057400" y="2590800"/>
              <a:ext cx="908785" cy="0"/>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86" idx="7"/>
              <a:endCxn id="17" idx="1"/>
            </p:cNvCxnSpPr>
            <p:nvPr/>
          </p:nvCxnSpPr>
          <p:spPr>
            <a:xfrm flipV="1">
              <a:off x="1871724" y="1332119"/>
              <a:ext cx="1785877" cy="30135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495800" y="1600200"/>
              <a:ext cx="0" cy="430666"/>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122921" y="3389117"/>
              <a:ext cx="1335279" cy="1335283"/>
              <a:chOff x="4038601" y="3657600"/>
              <a:chExt cx="1179035" cy="1179036"/>
            </a:xfrm>
          </p:grpSpPr>
          <p:sp>
            <p:nvSpPr>
              <p:cNvPr id="59" name="Oval 58"/>
              <p:cNvSpPr/>
              <p:nvPr/>
            </p:nvSpPr>
            <p:spPr>
              <a:xfrm rot="12600000">
                <a:off x="4546026" y="3657600"/>
                <a:ext cx="164185" cy="1179036"/>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60" name="Oval 59"/>
              <p:cNvSpPr/>
              <p:nvPr/>
            </p:nvSpPr>
            <p:spPr>
              <a:xfrm>
                <a:off x="4548804" y="3660380"/>
                <a:ext cx="164185" cy="1173475"/>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61" name="Oval 60"/>
              <p:cNvSpPr/>
              <p:nvPr/>
            </p:nvSpPr>
            <p:spPr>
              <a:xfrm rot="5400000">
                <a:off x="4548804" y="3660380"/>
                <a:ext cx="164185" cy="1173476"/>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62" name="Oval 61"/>
              <p:cNvSpPr/>
              <p:nvPr/>
            </p:nvSpPr>
            <p:spPr>
              <a:xfrm rot="3600000">
                <a:off x="4546025" y="3657601"/>
                <a:ext cx="164185" cy="117903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63" name="Oval 62"/>
              <p:cNvSpPr/>
              <p:nvPr/>
            </p:nvSpPr>
            <p:spPr>
              <a:xfrm rot="18000000">
                <a:off x="4546027" y="3661917"/>
                <a:ext cx="164185" cy="117903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64" name="Oval 63"/>
              <p:cNvSpPr/>
              <p:nvPr/>
            </p:nvSpPr>
            <p:spPr>
              <a:xfrm rot="9000000">
                <a:off x="4548804" y="3660380"/>
                <a:ext cx="164185" cy="1173475"/>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sp>
          <p:nvSpPr>
            <p:cNvPr id="65" name="Rounded Rectangle 64"/>
            <p:cNvSpPr/>
            <p:nvPr/>
          </p:nvSpPr>
          <p:spPr>
            <a:xfrm>
              <a:off x="228600" y="762000"/>
              <a:ext cx="8663669" cy="5867400"/>
            </a:xfrm>
            <a:prstGeom prst="round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66" name="Rounded Rectangle 65"/>
            <p:cNvSpPr/>
            <p:nvPr/>
          </p:nvSpPr>
          <p:spPr>
            <a:xfrm>
              <a:off x="76200" y="609600"/>
              <a:ext cx="8961083" cy="6172200"/>
            </a:xfrm>
            <a:prstGeom prst="roundRect">
              <a:avLst/>
            </a:prstGeom>
            <a:no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nvGrpSpPr>
            <p:cNvPr id="99" name="Group 98"/>
            <p:cNvGrpSpPr/>
            <p:nvPr/>
          </p:nvGrpSpPr>
          <p:grpSpPr>
            <a:xfrm rot="10800000">
              <a:off x="6406278" y="1273314"/>
              <a:ext cx="228601" cy="1593113"/>
              <a:chOff x="5104448" y="3135439"/>
              <a:chExt cx="766310" cy="3166440"/>
            </a:xfrm>
          </p:grpSpPr>
          <p:sp>
            <p:nvSpPr>
              <p:cNvPr id="100" name="Donut 99"/>
              <p:cNvSpPr/>
              <p:nvPr/>
            </p:nvSpPr>
            <p:spPr>
              <a:xfrm rot="16200000">
                <a:off x="3904383" y="4335504"/>
                <a:ext cx="3166440" cy="766310"/>
              </a:xfrm>
              <a:prstGeom prst="donut">
                <a:avLst>
                  <a:gd name="adj" fmla="val 10389"/>
                </a:avLst>
              </a:prstGeom>
              <a:solidFill>
                <a:schemeClr val="accent5">
                  <a:lumMod val="60000"/>
                  <a:lumOff val="40000"/>
                </a:schemeClr>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black"/>
                  </a:solidFill>
                </a:endParaRPr>
              </a:p>
            </p:txBody>
          </p:sp>
          <p:sp>
            <p:nvSpPr>
              <p:cNvPr id="101" name="Oval 100"/>
              <p:cNvSpPr/>
              <p:nvPr/>
            </p:nvSpPr>
            <p:spPr>
              <a:xfrm rot="16200000">
                <a:off x="3967463" y="4398584"/>
                <a:ext cx="3166436" cy="640154"/>
              </a:xfrm>
              <a:prstGeom prst="ellipse">
                <a:avLst/>
              </a:prstGeom>
              <a:gradFill>
                <a:gsLst>
                  <a:gs pos="0">
                    <a:schemeClr val="bg1"/>
                  </a:gs>
                  <a:gs pos="100000">
                    <a:schemeClr val="accent5">
                      <a:lumMod val="20000"/>
                      <a:lumOff val="80000"/>
                    </a:schemeClr>
                  </a:gs>
                  <a:gs pos="100000">
                    <a:schemeClr val="bg1"/>
                  </a:gs>
                </a:gsLst>
                <a:lin ang="5400000" scaled="1"/>
              </a:gra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grpSp>
        <p:sp>
          <p:nvSpPr>
            <p:cNvPr id="116" name="TextBox 115"/>
            <p:cNvSpPr txBox="1"/>
            <p:nvPr/>
          </p:nvSpPr>
          <p:spPr>
            <a:xfrm>
              <a:off x="7481528" y="1676225"/>
              <a:ext cx="1281472" cy="409817"/>
            </a:xfrm>
            <a:prstGeom prst="rect">
              <a:avLst/>
            </a:prstGeom>
            <a:noFill/>
          </p:spPr>
          <p:txBody>
            <a:bodyPr wrap="square" lIns="91430" tIns="45716" rIns="91430" bIns="45716" rtlCol="0">
              <a:spAutoFit/>
            </a:bodyPr>
            <a:lstStyle/>
            <a:p>
              <a:r>
                <a:rPr lang="en-US" sz="1200" dirty="0" smtClean="0">
                  <a:solidFill>
                    <a:srgbClr val="00B050"/>
                  </a:solidFill>
                </a:rPr>
                <a:t>Trust</a:t>
              </a:r>
              <a:endParaRPr lang="en-US" sz="1200" dirty="0">
                <a:solidFill>
                  <a:srgbClr val="00B050"/>
                </a:solidFill>
              </a:endParaRPr>
            </a:p>
          </p:txBody>
        </p:sp>
        <p:sp>
          <p:nvSpPr>
            <p:cNvPr id="117" name="TextBox 116"/>
            <p:cNvSpPr txBox="1"/>
            <p:nvPr/>
          </p:nvSpPr>
          <p:spPr>
            <a:xfrm>
              <a:off x="6948331" y="2133601"/>
              <a:ext cx="1814669" cy="683036"/>
            </a:xfrm>
            <a:prstGeom prst="rect">
              <a:avLst/>
            </a:prstGeom>
            <a:noFill/>
          </p:spPr>
          <p:txBody>
            <a:bodyPr wrap="square" lIns="91430" tIns="45716" rIns="91430" bIns="45716" rtlCol="0">
              <a:spAutoFit/>
            </a:bodyPr>
            <a:lstStyle/>
            <a:p>
              <a:pPr algn="ctr"/>
              <a:r>
                <a:rPr lang="en-US" sz="1200" dirty="0" smtClean="0">
                  <a:solidFill>
                    <a:srgbClr val="7030A0"/>
                  </a:solidFill>
                </a:rPr>
                <a:t>Decision-making Preferences</a:t>
              </a:r>
              <a:endParaRPr lang="en-US" sz="1200" dirty="0">
                <a:solidFill>
                  <a:srgbClr val="7030A0"/>
                </a:solidFill>
              </a:endParaRPr>
            </a:p>
          </p:txBody>
        </p:sp>
        <p:cxnSp>
          <p:nvCxnSpPr>
            <p:cNvPr id="51" name="Straight Arrow Connector 50"/>
            <p:cNvCxnSpPr/>
            <p:nvPr/>
          </p:nvCxnSpPr>
          <p:spPr>
            <a:xfrm>
              <a:off x="6025278" y="1959114"/>
              <a:ext cx="990600"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101478" y="2568714"/>
              <a:ext cx="838200" cy="0"/>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17" idx="3"/>
            </p:cNvCxnSpPr>
            <p:nvPr/>
          </p:nvCxnSpPr>
          <p:spPr>
            <a:xfrm flipH="1" flipV="1">
              <a:off x="5432320" y="1332119"/>
              <a:ext cx="1797106" cy="298741"/>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305801" y="6371983"/>
              <a:ext cx="1504944" cy="409817"/>
            </a:xfrm>
            <a:prstGeom prst="rect">
              <a:avLst/>
            </a:prstGeom>
            <a:noFill/>
          </p:spPr>
          <p:txBody>
            <a:bodyPr wrap="square" lIns="91430" tIns="45716" rIns="91430" bIns="45716" rtlCol="0">
              <a:spAutoFit/>
            </a:bodyPr>
            <a:lstStyle/>
            <a:p>
              <a:r>
                <a:rPr lang="en-US" sz="1200" dirty="0" smtClean="0">
                  <a:solidFill>
                    <a:srgbClr val="4F81BD">
                      <a:lumMod val="75000"/>
                    </a:srgbClr>
                  </a:solidFill>
                </a:rPr>
                <a:t>Community</a:t>
              </a:r>
              <a:endParaRPr lang="en-US" sz="1200" dirty="0">
                <a:solidFill>
                  <a:srgbClr val="4F81BD">
                    <a:lumMod val="75000"/>
                  </a:srgbClr>
                </a:solidFill>
              </a:endParaRPr>
            </a:p>
          </p:txBody>
        </p:sp>
        <p:sp>
          <p:nvSpPr>
            <p:cNvPr id="77" name="TextBox 76"/>
            <p:cNvSpPr txBox="1"/>
            <p:nvPr/>
          </p:nvSpPr>
          <p:spPr>
            <a:xfrm>
              <a:off x="8611498" y="6586108"/>
              <a:ext cx="1504944" cy="409817"/>
            </a:xfrm>
            <a:prstGeom prst="rect">
              <a:avLst/>
            </a:prstGeom>
            <a:noFill/>
          </p:spPr>
          <p:txBody>
            <a:bodyPr wrap="square" lIns="91430" tIns="45716" rIns="91430" bIns="45716" rtlCol="0">
              <a:spAutoFit/>
            </a:bodyPr>
            <a:lstStyle/>
            <a:p>
              <a:r>
                <a:rPr lang="en-US" sz="1200" dirty="0" smtClean="0">
                  <a:solidFill>
                    <a:srgbClr val="4F81BD">
                      <a:lumMod val="75000"/>
                    </a:srgbClr>
                  </a:solidFill>
                </a:rPr>
                <a:t>Society</a:t>
              </a:r>
              <a:endParaRPr lang="en-US" sz="1200" dirty="0">
                <a:solidFill>
                  <a:srgbClr val="4F81BD">
                    <a:lumMod val="75000"/>
                  </a:srgbClr>
                </a:solidFill>
              </a:endParaRPr>
            </a:p>
          </p:txBody>
        </p:sp>
        <p:sp>
          <p:nvSpPr>
            <p:cNvPr id="78" name="TextBox 77"/>
            <p:cNvSpPr txBox="1"/>
            <p:nvPr/>
          </p:nvSpPr>
          <p:spPr>
            <a:xfrm>
              <a:off x="8181466" y="6176291"/>
              <a:ext cx="1504944" cy="409817"/>
            </a:xfrm>
            <a:prstGeom prst="rect">
              <a:avLst/>
            </a:prstGeom>
            <a:noFill/>
          </p:spPr>
          <p:txBody>
            <a:bodyPr wrap="square" lIns="91430" tIns="45716" rIns="91430" bIns="45716" rtlCol="0">
              <a:spAutoFit/>
            </a:bodyPr>
            <a:lstStyle/>
            <a:p>
              <a:r>
                <a:rPr lang="en-US" sz="1200" dirty="0" smtClean="0">
                  <a:solidFill>
                    <a:srgbClr val="4F81BD">
                      <a:lumMod val="75000"/>
                    </a:srgbClr>
                  </a:solidFill>
                </a:rPr>
                <a:t>Clinic</a:t>
              </a:r>
              <a:endParaRPr lang="en-US" sz="1200" dirty="0">
                <a:solidFill>
                  <a:srgbClr val="4F81BD">
                    <a:lumMod val="75000"/>
                  </a:srgbClr>
                </a:solidFill>
              </a:endParaRPr>
            </a:p>
          </p:txBody>
        </p:sp>
      </p:grpSp>
      <p:sp>
        <p:nvSpPr>
          <p:cNvPr id="3" name="TextBox 2"/>
          <p:cNvSpPr txBox="1"/>
          <p:nvPr/>
        </p:nvSpPr>
        <p:spPr>
          <a:xfrm>
            <a:off x="-36023" y="168751"/>
            <a:ext cx="9144000" cy="707886"/>
          </a:xfrm>
          <a:prstGeom prst="rect">
            <a:avLst/>
          </a:prstGeom>
          <a:noFill/>
        </p:spPr>
        <p:txBody>
          <a:bodyPr wrap="square" rtlCol="0">
            <a:spAutoFit/>
          </a:bodyPr>
          <a:lstStyle/>
          <a:p>
            <a:pPr algn="ctr"/>
            <a:r>
              <a:rPr lang="en-US" sz="4000" b="1" dirty="0" smtClean="0">
                <a:cs typeface="HelveticaNeueLT Std" charset="0"/>
              </a:rPr>
              <a:t>Shared Decision Making Process</a:t>
            </a:r>
            <a:endParaRPr lang="en-US" sz="4000" dirty="0"/>
          </a:p>
        </p:txBody>
      </p:sp>
    </p:spTree>
    <p:extLst>
      <p:ext uri="{BB962C8B-B14F-4D97-AF65-F5344CB8AC3E}">
        <p14:creationId xmlns:p14="http://schemas.microsoft.com/office/powerpoint/2010/main" val="15166183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sp>
          <p:nvSpPr>
            <p:cNvPr id="6" name="Rectangle 5"/>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8" name="Rectangle 7"/>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grpSp>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b="9435"/>
          <a:stretch/>
        </p:blipFill>
        <p:spPr>
          <a:xfrm>
            <a:off x="1676400" y="152400"/>
            <a:ext cx="5524731" cy="6477000"/>
          </a:xfrm>
          <a:prstGeom prst="rect">
            <a:avLst/>
          </a:prstGeom>
        </p:spPr>
      </p:pic>
    </p:spTree>
    <p:extLst>
      <p:ext uri="{BB962C8B-B14F-4D97-AF65-F5344CB8AC3E}">
        <p14:creationId xmlns:p14="http://schemas.microsoft.com/office/powerpoint/2010/main" val="18205209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8" name="Rectangle 7"/>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9"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10" name="Rectangle 9"/>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1"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grpSp>
      <p:sp>
        <p:nvSpPr>
          <p:cNvPr id="2" name="Title 1"/>
          <p:cNvSpPr>
            <a:spLocks noGrp="1"/>
          </p:cNvSpPr>
          <p:nvPr>
            <p:ph type="title"/>
          </p:nvPr>
        </p:nvSpPr>
        <p:spPr>
          <a:xfrm>
            <a:off x="457200" y="274638"/>
            <a:ext cx="8229600" cy="639762"/>
          </a:xfrm>
        </p:spPr>
        <p:txBody>
          <a:bodyPr>
            <a:normAutofit fontScale="90000"/>
          </a:bodyPr>
          <a:lstStyle/>
          <a:p>
            <a:r>
              <a:rPr lang="en-US" b="1" dirty="0" smtClean="0">
                <a:cs typeface="HelveticaNeueLT Std" charset="0"/>
              </a:rPr>
              <a:t>Intersectionality</a:t>
            </a:r>
            <a:endParaRPr lang="en-US" dirty="0"/>
          </a:p>
        </p:txBody>
      </p:sp>
      <p:sp>
        <p:nvSpPr>
          <p:cNvPr id="3" name="Content Placeholder 2"/>
          <p:cNvSpPr>
            <a:spLocks noGrp="1"/>
          </p:cNvSpPr>
          <p:nvPr>
            <p:ph sz="half" idx="1"/>
          </p:nvPr>
        </p:nvSpPr>
        <p:spPr>
          <a:xfrm>
            <a:off x="457200" y="1981200"/>
            <a:ext cx="2819400" cy="1932214"/>
          </a:xfrm>
        </p:spPr>
        <p:txBody>
          <a:bodyPr>
            <a:normAutofit/>
          </a:bodyPr>
          <a:lstStyle/>
          <a:p>
            <a:pPr marL="0" indent="0">
              <a:buNone/>
            </a:pPr>
            <a:r>
              <a:rPr lang="en-US" sz="2200" dirty="0" smtClean="0"/>
              <a:t>“Tell me a story about a time when you had a good healthcare experience.”</a:t>
            </a:r>
            <a:endParaRPr lang="en-US" sz="2200" dirty="0"/>
          </a:p>
        </p:txBody>
      </p:sp>
      <p:sp>
        <p:nvSpPr>
          <p:cNvPr id="4" name="Content Placeholder 3"/>
          <p:cNvSpPr>
            <a:spLocks noGrp="1"/>
          </p:cNvSpPr>
          <p:nvPr>
            <p:ph sz="half" idx="2"/>
          </p:nvPr>
        </p:nvSpPr>
        <p:spPr>
          <a:xfrm>
            <a:off x="3733800" y="1371600"/>
            <a:ext cx="5312229" cy="4267199"/>
          </a:xfrm>
        </p:spPr>
        <p:txBody>
          <a:bodyPr>
            <a:normAutofit/>
          </a:bodyPr>
          <a:lstStyle/>
          <a:p>
            <a:pPr marL="0" indent="0">
              <a:buNone/>
            </a:pPr>
            <a:r>
              <a:rPr lang="en-US" sz="2200" dirty="0" smtClean="0"/>
              <a:t>“…</a:t>
            </a:r>
            <a:r>
              <a:rPr lang="en-US" sz="2200" b="1" dirty="0" smtClean="0"/>
              <a:t>she knew that top surgery was also different for White people versus People of Color</a:t>
            </a:r>
            <a:r>
              <a:rPr lang="en-US" sz="2200" dirty="0" smtClean="0"/>
              <a:t>.  She actually went and had examples and photos…about how scars might look different or how healing might look different.  </a:t>
            </a:r>
            <a:r>
              <a:rPr lang="en-US" sz="2200" b="1" dirty="0" smtClean="0"/>
              <a:t>Never in a healthcare experience have I ever had a doctor, a White doctor especially, who is aware of how something might be different for me and actually give me advice about it</a:t>
            </a:r>
            <a:r>
              <a:rPr lang="en-US" sz="2200" dirty="0" smtClean="0"/>
              <a:t>.”</a:t>
            </a:r>
            <a:r>
              <a:rPr lang="en-US" dirty="0"/>
              <a:t> </a:t>
            </a:r>
          </a:p>
        </p:txBody>
      </p:sp>
      <p:sp>
        <p:nvSpPr>
          <p:cNvPr id="5" name="Oval Callout 4"/>
          <p:cNvSpPr/>
          <p:nvPr/>
        </p:nvSpPr>
        <p:spPr>
          <a:xfrm>
            <a:off x="233995" y="1219200"/>
            <a:ext cx="3042605" cy="3276600"/>
          </a:xfrm>
          <a:prstGeom prst="wedgeEllipseCallout">
            <a:avLst>
              <a:gd name="adj1" fmla="val -33408"/>
              <a:gd name="adj2" fmla="val 59742"/>
            </a:avLst>
          </a:prstGeom>
          <a:noFill/>
        </p:spPr>
        <p:style>
          <a:lnRef idx="2">
            <a:schemeClr val="accent4"/>
          </a:lnRef>
          <a:fillRef idx="1">
            <a:schemeClr val="lt1"/>
          </a:fillRef>
          <a:effectRef idx="0">
            <a:schemeClr val="accent4"/>
          </a:effectRef>
          <a:fontRef idx="minor">
            <a:schemeClr val="dk1"/>
          </a:fontRef>
        </p:style>
        <p:txBody>
          <a:bodyPr rtlCol="0" anchor="ctr"/>
          <a:lstStyle/>
          <a:p>
            <a:endParaRPr lang="en-US" dirty="0">
              <a:solidFill>
                <a:prstClr val="black"/>
              </a:solidFill>
            </a:endParaRPr>
          </a:p>
        </p:txBody>
      </p:sp>
      <p:sp>
        <p:nvSpPr>
          <p:cNvPr id="6" name="Rounded Rectangular Callout 5"/>
          <p:cNvSpPr/>
          <p:nvPr/>
        </p:nvSpPr>
        <p:spPr>
          <a:xfrm>
            <a:off x="3458972" y="1262742"/>
            <a:ext cx="5565285" cy="4071257"/>
          </a:xfrm>
          <a:prstGeom prst="wedgeRoundRectCallout">
            <a:avLst>
              <a:gd name="adj1" fmla="val -20083"/>
              <a:gd name="adj2" fmla="val 64403"/>
              <a:gd name="adj3" fmla="val 16667"/>
            </a:avLst>
          </a:prstGeom>
          <a:noFill/>
        </p:spPr>
        <p:style>
          <a:lnRef idx="2">
            <a:schemeClr val="accent5"/>
          </a:lnRef>
          <a:fillRef idx="1">
            <a:schemeClr val="lt1"/>
          </a:fillRef>
          <a:effectRef idx="0">
            <a:schemeClr val="accent5"/>
          </a:effectRef>
          <a:fontRef idx="minor">
            <a:schemeClr val="dk1"/>
          </a:fontRef>
        </p:style>
        <p:txBody>
          <a:bodyPr rtlCol="0" anchor="ctr"/>
          <a:lstStyle/>
          <a:p>
            <a:endParaRPr lang="en-US" dirty="0">
              <a:solidFill>
                <a:prstClr val="black"/>
              </a:solidFill>
            </a:endParaRPr>
          </a:p>
        </p:txBody>
      </p:sp>
    </p:spTree>
    <p:extLst>
      <p:ext uri="{BB962C8B-B14F-4D97-AF65-F5344CB8AC3E}">
        <p14:creationId xmlns:p14="http://schemas.microsoft.com/office/powerpoint/2010/main" val="2152146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8" name="Rectangle 7"/>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9"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10" name="Rectangle 9"/>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1"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grpSp>
      <p:sp>
        <p:nvSpPr>
          <p:cNvPr id="2" name="Title 1"/>
          <p:cNvSpPr>
            <a:spLocks noGrp="1"/>
          </p:cNvSpPr>
          <p:nvPr>
            <p:ph type="title"/>
          </p:nvPr>
        </p:nvSpPr>
        <p:spPr>
          <a:xfrm>
            <a:off x="457200" y="274638"/>
            <a:ext cx="8229600" cy="639762"/>
          </a:xfrm>
        </p:spPr>
        <p:txBody>
          <a:bodyPr>
            <a:normAutofit fontScale="90000"/>
          </a:bodyPr>
          <a:lstStyle/>
          <a:p>
            <a:r>
              <a:rPr lang="en-US" b="1" dirty="0" smtClean="0">
                <a:cs typeface="HelveticaNeueLT Std" charset="0"/>
              </a:rPr>
              <a:t>Intersectionality</a:t>
            </a:r>
            <a:endParaRPr lang="en-US" dirty="0"/>
          </a:p>
        </p:txBody>
      </p:sp>
      <p:sp>
        <p:nvSpPr>
          <p:cNvPr id="3" name="Content Placeholder 2"/>
          <p:cNvSpPr>
            <a:spLocks noGrp="1"/>
          </p:cNvSpPr>
          <p:nvPr>
            <p:ph sz="half" idx="1"/>
          </p:nvPr>
        </p:nvSpPr>
        <p:spPr>
          <a:xfrm>
            <a:off x="914400" y="1999595"/>
            <a:ext cx="3553239" cy="4525963"/>
          </a:xfrm>
        </p:spPr>
        <p:txBody>
          <a:bodyPr>
            <a:normAutofit/>
          </a:bodyPr>
          <a:lstStyle/>
          <a:p>
            <a:pPr marL="0" indent="0">
              <a:buNone/>
            </a:pPr>
            <a:r>
              <a:rPr lang="en-US" sz="2200" dirty="0" smtClean="0"/>
              <a:t>“How does being both a person of color and a transgender person affect how you choose a health care location that feels comfortable to you?”</a:t>
            </a:r>
            <a:endParaRPr lang="en-US" sz="2200" dirty="0"/>
          </a:p>
        </p:txBody>
      </p:sp>
      <p:sp>
        <p:nvSpPr>
          <p:cNvPr id="4" name="Content Placeholder 3"/>
          <p:cNvSpPr>
            <a:spLocks noGrp="1"/>
          </p:cNvSpPr>
          <p:nvPr>
            <p:ph sz="half" idx="2"/>
          </p:nvPr>
        </p:nvSpPr>
        <p:spPr>
          <a:xfrm>
            <a:off x="4971881" y="1570037"/>
            <a:ext cx="4038600" cy="4525963"/>
          </a:xfrm>
        </p:spPr>
        <p:txBody>
          <a:bodyPr>
            <a:normAutofit/>
          </a:bodyPr>
          <a:lstStyle/>
          <a:p>
            <a:pPr marL="0" indent="0">
              <a:buNone/>
            </a:pPr>
            <a:r>
              <a:rPr lang="en-US" sz="2200" dirty="0" smtClean="0"/>
              <a:t>“In general </a:t>
            </a:r>
            <a:r>
              <a:rPr lang="en-US" sz="2200" b="1" dirty="0" smtClean="0"/>
              <a:t>it’s just a lot of making compromises</a:t>
            </a:r>
            <a:r>
              <a:rPr lang="en-US" sz="2200" dirty="0" smtClean="0"/>
              <a:t>…and I do tend to wait however when seeking out care…because </a:t>
            </a:r>
            <a:r>
              <a:rPr lang="en-US" sz="2200" b="1" dirty="0" smtClean="0"/>
              <a:t>I don’t know how to look</a:t>
            </a:r>
            <a:r>
              <a:rPr lang="en-US" sz="2200" dirty="0" smtClean="0"/>
              <a:t>.  Or even if I’m calling places to get information, </a:t>
            </a:r>
            <a:r>
              <a:rPr lang="en-US" sz="2200" b="1" dirty="0" smtClean="0"/>
              <a:t>I don’t know how to ask questions to get the information that I need to make that decision</a:t>
            </a:r>
            <a:r>
              <a:rPr lang="en-US" sz="2200" dirty="0" smtClean="0"/>
              <a:t>.”</a:t>
            </a:r>
            <a:r>
              <a:rPr lang="en-US" dirty="0"/>
              <a:t> </a:t>
            </a:r>
          </a:p>
        </p:txBody>
      </p:sp>
      <p:sp>
        <p:nvSpPr>
          <p:cNvPr id="5" name="Oval Callout 4"/>
          <p:cNvSpPr/>
          <p:nvPr/>
        </p:nvSpPr>
        <p:spPr>
          <a:xfrm>
            <a:off x="233995" y="1219200"/>
            <a:ext cx="4359233" cy="4267200"/>
          </a:xfrm>
          <a:prstGeom prst="wedgeEllipseCallout">
            <a:avLst>
              <a:gd name="adj1" fmla="val -33408"/>
              <a:gd name="adj2" fmla="val 59742"/>
            </a:avLst>
          </a:prstGeom>
          <a:noFill/>
        </p:spPr>
        <p:style>
          <a:lnRef idx="2">
            <a:schemeClr val="accent4"/>
          </a:lnRef>
          <a:fillRef idx="1">
            <a:schemeClr val="lt1"/>
          </a:fillRef>
          <a:effectRef idx="0">
            <a:schemeClr val="accent4"/>
          </a:effectRef>
          <a:fontRef idx="minor">
            <a:schemeClr val="dk1"/>
          </a:fontRef>
        </p:style>
        <p:txBody>
          <a:bodyPr rtlCol="0" anchor="ctr"/>
          <a:lstStyle/>
          <a:p>
            <a:endParaRPr lang="en-US" dirty="0">
              <a:solidFill>
                <a:prstClr val="black"/>
              </a:solidFill>
            </a:endParaRPr>
          </a:p>
        </p:txBody>
      </p:sp>
      <p:sp>
        <p:nvSpPr>
          <p:cNvPr id="6" name="Rounded Rectangular Callout 5"/>
          <p:cNvSpPr/>
          <p:nvPr/>
        </p:nvSpPr>
        <p:spPr>
          <a:xfrm>
            <a:off x="4800600" y="1295400"/>
            <a:ext cx="4191000" cy="3822834"/>
          </a:xfrm>
          <a:prstGeom prst="wedgeRoundRectCallout">
            <a:avLst>
              <a:gd name="adj1" fmla="val -20083"/>
              <a:gd name="adj2" fmla="val 64403"/>
              <a:gd name="adj3" fmla="val 16667"/>
            </a:avLst>
          </a:prstGeom>
          <a:noFill/>
        </p:spPr>
        <p:style>
          <a:lnRef idx="2">
            <a:schemeClr val="accent5"/>
          </a:lnRef>
          <a:fillRef idx="1">
            <a:schemeClr val="lt1"/>
          </a:fillRef>
          <a:effectRef idx="0">
            <a:schemeClr val="accent5"/>
          </a:effectRef>
          <a:fontRef idx="minor">
            <a:schemeClr val="dk1"/>
          </a:fontRef>
        </p:style>
        <p:txBody>
          <a:bodyPr rtlCol="0" anchor="ctr"/>
          <a:lstStyle/>
          <a:p>
            <a:endParaRPr lang="en-US" dirty="0">
              <a:solidFill>
                <a:prstClr val="black"/>
              </a:solidFill>
            </a:endParaRPr>
          </a:p>
        </p:txBody>
      </p:sp>
    </p:spTree>
    <p:extLst>
      <p:ext uri="{BB962C8B-B14F-4D97-AF65-F5344CB8AC3E}">
        <p14:creationId xmlns:p14="http://schemas.microsoft.com/office/powerpoint/2010/main" val="2655557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8" name="Rectangle 7"/>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9"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10" name="Rectangle 9"/>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1"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grpSp>
      <p:sp>
        <p:nvSpPr>
          <p:cNvPr id="2" name="Title 1"/>
          <p:cNvSpPr>
            <a:spLocks noGrp="1"/>
          </p:cNvSpPr>
          <p:nvPr>
            <p:ph type="title"/>
          </p:nvPr>
        </p:nvSpPr>
        <p:spPr>
          <a:xfrm>
            <a:off x="457200" y="274638"/>
            <a:ext cx="8229600" cy="639762"/>
          </a:xfrm>
        </p:spPr>
        <p:txBody>
          <a:bodyPr>
            <a:normAutofit fontScale="90000"/>
          </a:bodyPr>
          <a:lstStyle/>
          <a:p>
            <a:r>
              <a:rPr lang="en-US" b="1" dirty="0" smtClean="0">
                <a:cs typeface="HelveticaNeueLT Std" charset="0"/>
              </a:rPr>
              <a:t>Intersectionality</a:t>
            </a:r>
            <a:endParaRPr lang="en-US" dirty="0"/>
          </a:p>
        </p:txBody>
      </p:sp>
      <p:sp>
        <p:nvSpPr>
          <p:cNvPr id="3" name="Content Placeholder 2"/>
          <p:cNvSpPr>
            <a:spLocks noGrp="1"/>
          </p:cNvSpPr>
          <p:nvPr>
            <p:ph sz="half" idx="1"/>
          </p:nvPr>
        </p:nvSpPr>
        <p:spPr>
          <a:xfrm>
            <a:off x="838200" y="1979570"/>
            <a:ext cx="3553239" cy="4525963"/>
          </a:xfrm>
        </p:spPr>
        <p:txBody>
          <a:bodyPr>
            <a:normAutofit/>
          </a:bodyPr>
          <a:lstStyle/>
          <a:p>
            <a:pPr marL="0" indent="0">
              <a:buNone/>
            </a:pPr>
            <a:r>
              <a:rPr lang="en-US" sz="2200" dirty="0" smtClean="0"/>
              <a:t>“How does being both a transgender person and a person of color affect how your providers interact with you?”</a:t>
            </a:r>
            <a:endParaRPr lang="en-US" sz="2200" dirty="0"/>
          </a:p>
        </p:txBody>
      </p:sp>
      <p:sp>
        <p:nvSpPr>
          <p:cNvPr id="4" name="Content Placeholder 3"/>
          <p:cNvSpPr>
            <a:spLocks noGrp="1"/>
          </p:cNvSpPr>
          <p:nvPr>
            <p:ph sz="half" idx="2"/>
          </p:nvPr>
        </p:nvSpPr>
        <p:spPr>
          <a:xfrm>
            <a:off x="4971881" y="1570037"/>
            <a:ext cx="4038600" cy="4525963"/>
          </a:xfrm>
        </p:spPr>
        <p:txBody>
          <a:bodyPr>
            <a:normAutofit/>
          </a:bodyPr>
          <a:lstStyle/>
          <a:p>
            <a:pPr marL="0" indent="0">
              <a:buNone/>
            </a:pPr>
            <a:r>
              <a:rPr lang="en-US" sz="2200" dirty="0" smtClean="0"/>
              <a:t>“My partner is White.  </a:t>
            </a:r>
            <a:r>
              <a:rPr lang="en-US" sz="2200" b="1" dirty="0" smtClean="0"/>
              <a:t>Providers tend to interact with me differently when I’m with her</a:t>
            </a:r>
            <a:r>
              <a:rPr lang="en-US" sz="2200" dirty="0" smtClean="0"/>
              <a:t>.  …the sort of confusion that my presence sometimes seem to inspire.  I think it’s just </a:t>
            </a:r>
            <a:r>
              <a:rPr lang="en-US" sz="2200" b="1" dirty="0" smtClean="0"/>
              <a:t>how helpful</a:t>
            </a:r>
            <a:r>
              <a:rPr lang="en-US" sz="2200" dirty="0" smtClean="0"/>
              <a:t>, </a:t>
            </a:r>
            <a:r>
              <a:rPr lang="en-US" sz="2200" b="1" dirty="0" smtClean="0"/>
              <a:t>how warm </a:t>
            </a:r>
            <a:r>
              <a:rPr lang="en-US" sz="2200" dirty="0" smtClean="0"/>
              <a:t>providers are </a:t>
            </a:r>
            <a:r>
              <a:rPr lang="en-US" sz="2200" b="1" dirty="0" smtClean="0"/>
              <a:t>changes</a:t>
            </a:r>
            <a:r>
              <a:rPr lang="en-US" sz="2200" dirty="0" smtClean="0"/>
              <a:t> whether I’m accompanied by a White person or not.”</a:t>
            </a:r>
            <a:r>
              <a:rPr lang="en-US" dirty="0"/>
              <a:t> </a:t>
            </a:r>
          </a:p>
        </p:txBody>
      </p:sp>
      <p:sp>
        <p:nvSpPr>
          <p:cNvPr id="5" name="Oval Callout 4"/>
          <p:cNvSpPr/>
          <p:nvPr/>
        </p:nvSpPr>
        <p:spPr>
          <a:xfrm>
            <a:off x="233995" y="1219200"/>
            <a:ext cx="4359233" cy="4267200"/>
          </a:xfrm>
          <a:prstGeom prst="wedgeEllipseCallout">
            <a:avLst>
              <a:gd name="adj1" fmla="val -33408"/>
              <a:gd name="adj2" fmla="val 59742"/>
            </a:avLst>
          </a:prstGeom>
          <a:noFill/>
        </p:spPr>
        <p:style>
          <a:lnRef idx="2">
            <a:schemeClr val="accent4"/>
          </a:lnRef>
          <a:fillRef idx="1">
            <a:schemeClr val="lt1"/>
          </a:fillRef>
          <a:effectRef idx="0">
            <a:schemeClr val="accent4"/>
          </a:effectRef>
          <a:fontRef idx="minor">
            <a:schemeClr val="dk1"/>
          </a:fontRef>
        </p:style>
        <p:txBody>
          <a:bodyPr rtlCol="0" anchor="ctr"/>
          <a:lstStyle/>
          <a:p>
            <a:endParaRPr lang="en-US" dirty="0">
              <a:solidFill>
                <a:prstClr val="black"/>
              </a:solidFill>
            </a:endParaRPr>
          </a:p>
        </p:txBody>
      </p:sp>
      <p:sp>
        <p:nvSpPr>
          <p:cNvPr id="6" name="Rounded Rectangular Callout 5"/>
          <p:cNvSpPr/>
          <p:nvPr/>
        </p:nvSpPr>
        <p:spPr>
          <a:xfrm>
            <a:off x="4800600" y="1295400"/>
            <a:ext cx="4191000" cy="3822834"/>
          </a:xfrm>
          <a:prstGeom prst="wedgeRoundRectCallout">
            <a:avLst>
              <a:gd name="adj1" fmla="val -20083"/>
              <a:gd name="adj2" fmla="val 64403"/>
              <a:gd name="adj3" fmla="val 16667"/>
            </a:avLst>
          </a:prstGeom>
          <a:noFill/>
        </p:spPr>
        <p:style>
          <a:lnRef idx="2">
            <a:schemeClr val="accent5"/>
          </a:lnRef>
          <a:fillRef idx="1">
            <a:schemeClr val="lt1"/>
          </a:fillRef>
          <a:effectRef idx="0">
            <a:schemeClr val="accent5"/>
          </a:effectRef>
          <a:fontRef idx="minor">
            <a:schemeClr val="dk1"/>
          </a:fontRef>
        </p:style>
        <p:txBody>
          <a:bodyPr rtlCol="0" anchor="ctr"/>
          <a:lstStyle/>
          <a:p>
            <a:endParaRPr lang="en-US" dirty="0">
              <a:solidFill>
                <a:prstClr val="black"/>
              </a:solidFill>
            </a:endParaRPr>
          </a:p>
        </p:txBody>
      </p:sp>
    </p:spTree>
    <p:extLst>
      <p:ext uri="{BB962C8B-B14F-4D97-AF65-F5344CB8AC3E}">
        <p14:creationId xmlns:p14="http://schemas.microsoft.com/office/powerpoint/2010/main" val="2439346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8" name="Rectangle 7"/>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9"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10" name="Rectangle 9"/>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1"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grpSp>
      <p:sp>
        <p:nvSpPr>
          <p:cNvPr id="2" name="Title 1"/>
          <p:cNvSpPr>
            <a:spLocks noGrp="1"/>
          </p:cNvSpPr>
          <p:nvPr>
            <p:ph type="title"/>
          </p:nvPr>
        </p:nvSpPr>
        <p:spPr>
          <a:xfrm>
            <a:off x="457200" y="274638"/>
            <a:ext cx="8229600" cy="639762"/>
          </a:xfrm>
        </p:spPr>
        <p:txBody>
          <a:bodyPr>
            <a:normAutofit fontScale="90000"/>
          </a:bodyPr>
          <a:lstStyle/>
          <a:p>
            <a:r>
              <a:rPr lang="en-US" b="1" dirty="0" smtClean="0">
                <a:cs typeface="HelveticaNeueLT Std" charset="0"/>
              </a:rPr>
              <a:t>Intersectionality</a:t>
            </a:r>
            <a:endParaRPr lang="en-US" dirty="0"/>
          </a:p>
        </p:txBody>
      </p:sp>
      <p:sp>
        <p:nvSpPr>
          <p:cNvPr id="3" name="Content Placeholder 2"/>
          <p:cNvSpPr>
            <a:spLocks noGrp="1"/>
          </p:cNvSpPr>
          <p:nvPr>
            <p:ph sz="half" idx="1"/>
          </p:nvPr>
        </p:nvSpPr>
        <p:spPr>
          <a:xfrm>
            <a:off x="685800" y="1524000"/>
            <a:ext cx="2057400" cy="2286000"/>
          </a:xfrm>
        </p:spPr>
        <p:txBody>
          <a:bodyPr>
            <a:normAutofit fontScale="92500"/>
          </a:bodyPr>
          <a:lstStyle/>
          <a:p>
            <a:pPr marL="0" indent="0">
              <a:buNone/>
            </a:pPr>
            <a:r>
              <a:rPr lang="en-US" sz="2200" dirty="0" smtClean="0"/>
              <a:t>“Does disclosing your gender identity vary based on the race, ethnicity or LGBTQ status of the clinician?”</a:t>
            </a:r>
            <a:endParaRPr lang="en-US" sz="2200" dirty="0"/>
          </a:p>
        </p:txBody>
      </p:sp>
      <p:sp>
        <p:nvSpPr>
          <p:cNvPr id="4" name="Content Placeholder 3"/>
          <p:cNvSpPr>
            <a:spLocks noGrp="1"/>
          </p:cNvSpPr>
          <p:nvPr>
            <p:ph sz="half" idx="2"/>
          </p:nvPr>
        </p:nvSpPr>
        <p:spPr>
          <a:xfrm>
            <a:off x="3276600" y="1371601"/>
            <a:ext cx="5769429" cy="3886200"/>
          </a:xfrm>
        </p:spPr>
        <p:txBody>
          <a:bodyPr>
            <a:normAutofit fontScale="92500"/>
          </a:bodyPr>
          <a:lstStyle/>
          <a:p>
            <a:pPr marL="0" indent="0">
              <a:buNone/>
            </a:pPr>
            <a:r>
              <a:rPr lang="en-US" sz="2200" dirty="0" smtClean="0"/>
              <a:t>“Definitely…if I know the provider is queer/LGBT, I’m far more likely to disclose, especially now that people tend to read me like a dude.  </a:t>
            </a:r>
            <a:r>
              <a:rPr lang="en-US" sz="2200" b="1" dirty="0" smtClean="0"/>
              <a:t>And race definitely plays a part and it’s complicated</a:t>
            </a:r>
            <a:r>
              <a:rPr lang="en-US" sz="2200" dirty="0" smtClean="0"/>
              <a:t>.  There are a lot of internalized feeling about what our brown communities do or don’t accept…based on internalized racism that I recognize….it does make me less likely to disclose </a:t>
            </a:r>
            <a:r>
              <a:rPr lang="en-US" sz="2200" b="1" dirty="0" smtClean="0"/>
              <a:t>because…it’s so rare to have a provider that’s a person of color that I fear alienating that person</a:t>
            </a:r>
            <a:r>
              <a:rPr lang="en-US" sz="2200" dirty="0" smtClean="0"/>
              <a:t>.  </a:t>
            </a:r>
            <a:r>
              <a:rPr lang="en-US" sz="2200" b="1" dirty="0" smtClean="0"/>
              <a:t>So it feels easier just to pass…and wait to see how safe </a:t>
            </a:r>
            <a:r>
              <a:rPr lang="en-US" sz="2200" dirty="0" smtClean="0"/>
              <a:t>it is before disclosing the other identity.”</a:t>
            </a:r>
            <a:r>
              <a:rPr lang="en-US" dirty="0"/>
              <a:t> </a:t>
            </a:r>
          </a:p>
        </p:txBody>
      </p:sp>
      <p:sp>
        <p:nvSpPr>
          <p:cNvPr id="5" name="Oval Callout 4"/>
          <p:cNvSpPr/>
          <p:nvPr/>
        </p:nvSpPr>
        <p:spPr>
          <a:xfrm>
            <a:off x="152401" y="1197428"/>
            <a:ext cx="2819400" cy="2819400"/>
          </a:xfrm>
          <a:prstGeom prst="wedgeEllipseCallout">
            <a:avLst>
              <a:gd name="adj1" fmla="val -33408"/>
              <a:gd name="adj2" fmla="val 59742"/>
            </a:avLst>
          </a:prstGeom>
          <a:noFill/>
        </p:spPr>
        <p:style>
          <a:lnRef idx="2">
            <a:schemeClr val="accent4"/>
          </a:lnRef>
          <a:fillRef idx="1">
            <a:schemeClr val="lt1"/>
          </a:fillRef>
          <a:effectRef idx="0">
            <a:schemeClr val="accent4"/>
          </a:effectRef>
          <a:fontRef idx="minor">
            <a:schemeClr val="dk1"/>
          </a:fontRef>
        </p:style>
        <p:txBody>
          <a:bodyPr rtlCol="0" anchor="ctr"/>
          <a:lstStyle/>
          <a:p>
            <a:endParaRPr lang="en-US" dirty="0">
              <a:solidFill>
                <a:prstClr val="black"/>
              </a:solidFill>
            </a:endParaRPr>
          </a:p>
        </p:txBody>
      </p:sp>
      <p:sp>
        <p:nvSpPr>
          <p:cNvPr id="6" name="Rounded Rectangular Callout 5"/>
          <p:cNvSpPr/>
          <p:nvPr/>
        </p:nvSpPr>
        <p:spPr>
          <a:xfrm>
            <a:off x="3124200" y="1262742"/>
            <a:ext cx="5900057" cy="4071257"/>
          </a:xfrm>
          <a:prstGeom prst="wedgeRoundRectCallout">
            <a:avLst>
              <a:gd name="adj1" fmla="val -20083"/>
              <a:gd name="adj2" fmla="val 64403"/>
              <a:gd name="adj3" fmla="val 16667"/>
            </a:avLst>
          </a:prstGeom>
          <a:noFill/>
        </p:spPr>
        <p:style>
          <a:lnRef idx="2">
            <a:schemeClr val="accent5"/>
          </a:lnRef>
          <a:fillRef idx="1">
            <a:schemeClr val="lt1"/>
          </a:fillRef>
          <a:effectRef idx="0">
            <a:schemeClr val="accent5"/>
          </a:effectRef>
          <a:fontRef idx="minor">
            <a:schemeClr val="dk1"/>
          </a:fontRef>
        </p:style>
        <p:txBody>
          <a:bodyPr rtlCol="0" anchor="ctr"/>
          <a:lstStyle/>
          <a:p>
            <a:endParaRPr lang="en-US" dirty="0">
              <a:solidFill>
                <a:prstClr val="black"/>
              </a:solidFill>
            </a:endParaRPr>
          </a:p>
        </p:txBody>
      </p:sp>
    </p:spTree>
    <p:extLst>
      <p:ext uri="{BB962C8B-B14F-4D97-AF65-F5344CB8AC3E}">
        <p14:creationId xmlns:p14="http://schemas.microsoft.com/office/powerpoint/2010/main" val="2038740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700" y="-16329"/>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6" name="Shape 91"/>
          <p:cNvSpPr/>
          <p:nvPr/>
        </p:nvSpPr>
        <p:spPr>
          <a:xfrm>
            <a:off x="12700" y="1143000"/>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9" name="Shape 88"/>
          <p:cNvSpPr/>
          <p:nvPr/>
        </p:nvSpPr>
        <p:spPr>
          <a:xfrm>
            <a:off x="0" y="1724025"/>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5122" name="Rectangle 2"/>
          <p:cNvSpPr>
            <a:spLocks noGrp="1" noChangeArrowheads="1"/>
          </p:cNvSpPr>
          <p:nvPr>
            <p:ph type="title" idx="4294967295"/>
          </p:nvPr>
        </p:nvSpPr>
        <p:spPr>
          <a:xfrm>
            <a:off x="0" y="236537"/>
            <a:ext cx="9144000" cy="974725"/>
          </a:xfrm>
        </p:spPr>
        <p:txBody>
          <a:bodyPr/>
          <a:lstStyle/>
          <a:p>
            <a:pPr lvl="0"/>
            <a:r>
              <a:rPr lang="en-US" sz="4000" b="1" dirty="0" smtClean="0">
                <a:solidFill>
                  <a:schemeClr val="tx1"/>
                </a:solidFill>
                <a:latin typeface="Calibri" panose="020F0502020204030204" pitchFamily="34" charset="0"/>
              </a:rPr>
              <a:t>Disclosures / Funding</a:t>
            </a:r>
            <a:endParaRPr lang="en-US" altLang="en-US" sz="4000" dirty="0" smtClean="0">
              <a:solidFill>
                <a:schemeClr val="tx1"/>
              </a:solidFill>
              <a:latin typeface="Calibri" panose="020F0502020204030204" pitchFamily="34" charset="0"/>
            </a:endParaRPr>
          </a:p>
        </p:txBody>
      </p:sp>
      <p:sp>
        <p:nvSpPr>
          <p:cNvPr id="5123" name="Rectangle 3"/>
          <p:cNvSpPr>
            <a:spLocks noGrp="1" noChangeArrowheads="1"/>
          </p:cNvSpPr>
          <p:nvPr>
            <p:ph type="body" idx="4294967295"/>
          </p:nvPr>
        </p:nvSpPr>
        <p:spPr>
          <a:xfrm>
            <a:off x="457200" y="1676401"/>
            <a:ext cx="8229600" cy="3962400"/>
          </a:xfrm>
        </p:spPr>
        <p:txBody>
          <a:bodyPr/>
          <a:lstStyle/>
          <a:p>
            <a:pPr marL="0" indent="0" eaLnBrk="1" hangingPunct="1">
              <a:lnSpc>
                <a:spcPct val="90000"/>
              </a:lnSpc>
              <a:buNone/>
            </a:pPr>
            <a:r>
              <a:rPr lang="en-US" altLang="en-US" b="1" dirty="0" smtClean="0">
                <a:solidFill>
                  <a:schemeClr val="tx1"/>
                </a:solidFill>
              </a:rPr>
              <a:t>Agency for Healthcare Research and Quality</a:t>
            </a:r>
          </a:p>
          <a:p>
            <a:pPr marL="0" indent="0" eaLnBrk="1" hangingPunct="1">
              <a:lnSpc>
                <a:spcPct val="90000"/>
              </a:lnSpc>
              <a:buNone/>
            </a:pPr>
            <a:r>
              <a:rPr lang="en-US" altLang="en-US" dirty="0" smtClean="0">
                <a:solidFill>
                  <a:schemeClr val="tx1"/>
                </a:solidFill>
              </a:rPr>
              <a:t>U18 HS023050</a:t>
            </a:r>
          </a:p>
          <a:p>
            <a:pPr marL="0" indent="0" eaLnBrk="1" hangingPunct="1">
              <a:lnSpc>
                <a:spcPct val="90000"/>
              </a:lnSpc>
              <a:buNone/>
            </a:pPr>
            <a:endParaRPr lang="en-US" altLang="en-US" b="1" dirty="0" smtClean="0">
              <a:solidFill>
                <a:schemeClr val="tx1"/>
              </a:solidFill>
            </a:endParaRPr>
          </a:p>
          <a:p>
            <a:pPr marL="0" indent="0" eaLnBrk="1" hangingPunct="1">
              <a:lnSpc>
                <a:spcPct val="90000"/>
              </a:lnSpc>
              <a:buNone/>
            </a:pPr>
            <a:r>
              <a:rPr lang="en-US" altLang="en-US" b="1" dirty="0" smtClean="0">
                <a:solidFill>
                  <a:schemeClr val="tx1"/>
                </a:solidFill>
              </a:rPr>
              <a:t>Robert Wood Johnson Foundation</a:t>
            </a:r>
            <a:endParaRPr lang="en-US" altLang="en-US" b="1" dirty="0" smtClean="0"/>
          </a:p>
          <a:p>
            <a:pPr marL="0" indent="0" eaLnBrk="1" hangingPunct="1">
              <a:lnSpc>
                <a:spcPct val="90000"/>
              </a:lnSpc>
              <a:buNone/>
            </a:pPr>
            <a:r>
              <a:rPr lang="en-US" altLang="en-US" dirty="0" smtClean="0"/>
              <a:t>Finding </a:t>
            </a:r>
            <a:r>
              <a:rPr lang="en-US" altLang="en-US" dirty="0" smtClean="0"/>
              <a:t>Answers:  Solving Disparities Through Payment and Delivery System Reform</a:t>
            </a:r>
          </a:p>
          <a:p>
            <a:pPr marL="0" indent="0" eaLnBrk="1" hangingPunct="1">
              <a:lnSpc>
                <a:spcPct val="90000"/>
              </a:lnSpc>
              <a:buNone/>
            </a:pPr>
            <a:endParaRPr lang="en-US" altLang="en-US" dirty="0" smtClean="0"/>
          </a:p>
        </p:txBody>
      </p:sp>
      <p:sp>
        <p:nvSpPr>
          <p:cNvPr id="19" name="Rectangle 18"/>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20"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8" name="Rectangle 7"/>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9"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10" name="Rectangle 9"/>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1"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grpSp>
      <p:sp>
        <p:nvSpPr>
          <p:cNvPr id="2" name="Title 1"/>
          <p:cNvSpPr>
            <a:spLocks noGrp="1"/>
          </p:cNvSpPr>
          <p:nvPr>
            <p:ph type="title"/>
          </p:nvPr>
        </p:nvSpPr>
        <p:spPr>
          <a:xfrm>
            <a:off x="457200" y="274638"/>
            <a:ext cx="8229600" cy="639762"/>
          </a:xfrm>
        </p:spPr>
        <p:txBody>
          <a:bodyPr>
            <a:normAutofit fontScale="90000"/>
          </a:bodyPr>
          <a:lstStyle/>
          <a:p>
            <a:r>
              <a:rPr lang="en-US" b="1" dirty="0" smtClean="0">
                <a:cs typeface="HelveticaNeueLT Std" charset="0"/>
              </a:rPr>
              <a:t>Intersectionality</a:t>
            </a:r>
            <a:endParaRPr lang="en-US" dirty="0"/>
          </a:p>
        </p:txBody>
      </p:sp>
      <p:sp>
        <p:nvSpPr>
          <p:cNvPr id="3" name="Content Placeholder 2"/>
          <p:cNvSpPr>
            <a:spLocks noGrp="1"/>
          </p:cNvSpPr>
          <p:nvPr>
            <p:ph sz="half" idx="1"/>
          </p:nvPr>
        </p:nvSpPr>
        <p:spPr>
          <a:xfrm>
            <a:off x="1249172" y="1763486"/>
            <a:ext cx="2209800" cy="2438400"/>
          </a:xfrm>
        </p:spPr>
        <p:txBody>
          <a:bodyPr>
            <a:normAutofit fontScale="92500" lnSpcReduction="10000"/>
          </a:bodyPr>
          <a:lstStyle/>
          <a:p>
            <a:pPr marL="0" indent="0">
              <a:buNone/>
            </a:pPr>
            <a:r>
              <a:rPr lang="en-US" sz="2200" dirty="0" smtClean="0"/>
              <a:t>“In what ways do stereotypes about transgender people of color influence how your provider communicates with you or how they treat you?”</a:t>
            </a:r>
            <a:endParaRPr lang="en-US" sz="2200" dirty="0"/>
          </a:p>
        </p:txBody>
      </p:sp>
      <p:sp>
        <p:nvSpPr>
          <p:cNvPr id="4" name="Content Placeholder 3"/>
          <p:cNvSpPr>
            <a:spLocks noGrp="1"/>
          </p:cNvSpPr>
          <p:nvPr>
            <p:ph sz="half" idx="2"/>
          </p:nvPr>
        </p:nvSpPr>
        <p:spPr>
          <a:xfrm>
            <a:off x="5029200" y="2133600"/>
            <a:ext cx="3246724" cy="1360714"/>
          </a:xfrm>
        </p:spPr>
        <p:txBody>
          <a:bodyPr>
            <a:normAutofit fontScale="92500" lnSpcReduction="10000"/>
          </a:bodyPr>
          <a:lstStyle/>
          <a:p>
            <a:pPr marL="0" indent="0">
              <a:buNone/>
            </a:pPr>
            <a:r>
              <a:rPr lang="en-US" sz="2200" dirty="0" smtClean="0"/>
              <a:t>“I don’t think that they do in the sense that </a:t>
            </a:r>
            <a:r>
              <a:rPr lang="en-US" sz="2200" b="1" dirty="0" smtClean="0"/>
              <a:t>I don’t think people really recognize that Asian Trans Men exist</a:t>
            </a:r>
            <a:r>
              <a:rPr lang="en-US" sz="2200" dirty="0" smtClean="0"/>
              <a:t>.”</a:t>
            </a:r>
            <a:r>
              <a:rPr lang="en-US" dirty="0"/>
              <a:t> </a:t>
            </a:r>
          </a:p>
        </p:txBody>
      </p:sp>
      <p:sp>
        <p:nvSpPr>
          <p:cNvPr id="5" name="Oval Callout 4"/>
          <p:cNvSpPr/>
          <p:nvPr/>
        </p:nvSpPr>
        <p:spPr>
          <a:xfrm>
            <a:off x="609600" y="1371600"/>
            <a:ext cx="3505199" cy="3222172"/>
          </a:xfrm>
          <a:prstGeom prst="wedgeEllipseCallout">
            <a:avLst>
              <a:gd name="adj1" fmla="val -33408"/>
              <a:gd name="adj2" fmla="val 59742"/>
            </a:avLst>
          </a:prstGeom>
          <a:noFill/>
        </p:spPr>
        <p:style>
          <a:lnRef idx="2">
            <a:schemeClr val="accent4"/>
          </a:lnRef>
          <a:fillRef idx="1">
            <a:schemeClr val="lt1"/>
          </a:fillRef>
          <a:effectRef idx="0">
            <a:schemeClr val="accent4"/>
          </a:effectRef>
          <a:fontRef idx="minor">
            <a:schemeClr val="dk1"/>
          </a:fontRef>
        </p:style>
        <p:txBody>
          <a:bodyPr rtlCol="0" anchor="ctr"/>
          <a:lstStyle/>
          <a:p>
            <a:endParaRPr lang="en-US" dirty="0">
              <a:solidFill>
                <a:prstClr val="black"/>
              </a:solidFill>
            </a:endParaRPr>
          </a:p>
        </p:txBody>
      </p:sp>
      <p:sp>
        <p:nvSpPr>
          <p:cNvPr id="6" name="Rounded Rectangular Callout 5"/>
          <p:cNvSpPr/>
          <p:nvPr/>
        </p:nvSpPr>
        <p:spPr>
          <a:xfrm>
            <a:off x="4953000" y="1371600"/>
            <a:ext cx="3399124" cy="3156858"/>
          </a:xfrm>
          <a:prstGeom prst="wedgeRoundRectCallout">
            <a:avLst>
              <a:gd name="adj1" fmla="val -20083"/>
              <a:gd name="adj2" fmla="val 64403"/>
              <a:gd name="adj3" fmla="val 16667"/>
            </a:avLst>
          </a:prstGeom>
          <a:noFill/>
        </p:spPr>
        <p:style>
          <a:lnRef idx="2">
            <a:schemeClr val="accent5"/>
          </a:lnRef>
          <a:fillRef idx="1">
            <a:schemeClr val="lt1"/>
          </a:fillRef>
          <a:effectRef idx="0">
            <a:schemeClr val="accent5"/>
          </a:effectRef>
          <a:fontRef idx="minor">
            <a:schemeClr val="dk1"/>
          </a:fontRef>
        </p:style>
        <p:txBody>
          <a:bodyPr rtlCol="0" anchor="ctr"/>
          <a:lstStyle/>
          <a:p>
            <a:endParaRPr lang="en-US" dirty="0">
              <a:solidFill>
                <a:prstClr val="black"/>
              </a:solidFill>
            </a:endParaRPr>
          </a:p>
        </p:txBody>
      </p:sp>
    </p:spTree>
    <p:extLst>
      <p:ext uri="{BB962C8B-B14F-4D97-AF65-F5344CB8AC3E}">
        <p14:creationId xmlns:p14="http://schemas.microsoft.com/office/powerpoint/2010/main" val="1209139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0" y="0"/>
            <a:ext cx="9144000" cy="6858000"/>
          </a:xfrm>
          <a:prstGeom prst="rect">
            <a:avLst/>
          </a:prstGeom>
          <a:solidFill>
            <a:srgbClr val="8A0028"/>
          </a:solidFill>
          <a:ln w="12700">
            <a:miter lim="400000"/>
          </a:ln>
        </p:spPr>
        <p:txBody>
          <a:bodyPr lIns="0" tIns="0" rIns="0" bIns="0" anchor="ctr"/>
          <a:lstStyle/>
          <a:p>
            <a:pPr lvl="0">
              <a:defRPr sz="1800" i="0">
                <a:solidFill>
                  <a:srgbClr val="FFFFFF"/>
                </a:solidFill>
              </a:defRPr>
            </a:pPr>
            <a:endParaRPr/>
          </a:p>
        </p:txBody>
      </p:sp>
      <p:sp>
        <p:nvSpPr>
          <p:cNvPr id="205" name="Shape 205"/>
          <p:cNvSpPr/>
          <p:nvPr/>
        </p:nvSpPr>
        <p:spPr>
          <a:xfrm>
            <a:off x="292100" y="303213"/>
            <a:ext cx="8559800" cy="4739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10000"/>
              </a:lnSpc>
              <a:defRPr sz="2400" b="1" i="0">
                <a:solidFill>
                  <a:srgbClr val="FFFFFF"/>
                </a:solidFill>
                <a:latin typeface="HelveticaNeueLT Std"/>
                <a:ea typeface="HelveticaNeueLT Std"/>
                <a:cs typeface="HelveticaNeueLT Std"/>
                <a:sym typeface="HelveticaNeueLT Std"/>
              </a:defRPr>
            </a:lvl1pPr>
          </a:lstStyle>
          <a:p>
            <a:pPr lvl="0">
              <a:defRPr sz="1800" b="0">
                <a:solidFill>
                  <a:srgbClr val="000000"/>
                </a:solidFill>
              </a:defRPr>
            </a:pPr>
            <a:r>
              <a:rPr sz="2800" b="1" dirty="0">
                <a:solidFill>
                  <a:srgbClr val="FFFFFF"/>
                </a:solidFill>
                <a:latin typeface="Calibri" panose="020F0502020204030204" pitchFamily="34" charset="0"/>
              </a:rPr>
              <a:t>Ethical Practice and Culturally Competent Care</a:t>
            </a:r>
          </a:p>
        </p:txBody>
      </p:sp>
      <p:sp>
        <p:nvSpPr>
          <p:cNvPr id="206" name="Shape 206"/>
          <p:cNvSpPr/>
          <p:nvPr/>
        </p:nvSpPr>
        <p:spPr>
          <a:xfrm>
            <a:off x="0" y="303213"/>
            <a:ext cx="9131300" cy="1"/>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
        <p:nvSpPr>
          <p:cNvPr id="207" name="Shape 207"/>
          <p:cNvSpPr/>
          <p:nvPr/>
        </p:nvSpPr>
        <p:spPr>
          <a:xfrm>
            <a:off x="0" y="1724025"/>
            <a:ext cx="9131300" cy="0"/>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
        <p:nvSpPr>
          <p:cNvPr id="208" name="Shape 208"/>
          <p:cNvSpPr/>
          <p:nvPr/>
        </p:nvSpPr>
        <p:spPr>
          <a:xfrm>
            <a:off x="292100" y="6223000"/>
            <a:ext cx="2933700" cy="1692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i="0"/>
            </a:pPr>
            <a:r>
              <a:rPr lang="en-US" sz="1100" dirty="0" smtClean="0">
                <a:solidFill>
                  <a:srgbClr val="FFFFFF"/>
                </a:solidFill>
                <a:latin typeface="HelveticaNeueLT Std Blk"/>
                <a:ea typeface="HelveticaNeueLT Std Blk"/>
                <a:cs typeface="HelveticaNeueLT Std Blk"/>
                <a:sym typeface="HelveticaNeueLT Std Blk"/>
              </a:rPr>
              <a:t>Agency for Healthcare Research and Quality</a:t>
            </a:r>
            <a:endParaRPr sz="2000" i="1" dirty="0">
              <a:latin typeface="HelveticaNeueLT Std"/>
              <a:ea typeface="HelveticaNeueLT Std"/>
              <a:cs typeface="HelveticaNeueLT Std"/>
              <a:sym typeface="HelveticaNeueLT Std"/>
            </a:endParaRPr>
          </a:p>
        </p:txBody>
      </p:sp>
    </p:spTree>
    <p:extLst>
      <p:ext uri="{BB962C8B-B14F-4D97-AF65-F5344CB8AC3E}">
        <p14:creationId xmlns:p14="http://schemas.microsoft.com/office/powerpoint/2010/main" val="421837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5" name="Shape 91"/>
          <p:cNvSpPr/>
          <p:nvPr/>
        </p:nvSpPr>
        <p:spPr>
          <a:xfrm>
            <a:off x="12700" y="1143000"/>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89" name="Shape 89"/>
          <p:cNvSpPr/>
          <p:nvPr/>
        </p:nvSpPr>
        <p:spPr>
          <a:xfrm>
            <a:off x="228600" y="1600200"/>
            <a:ext cx="8467331" cy="31021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numCol="1" spcCol="91439">
            <a:spAutoFit/>
          </a:bodyPr>
          <a:lstStyle/>
          <a:p>
            <a:pPr defTabSz="457200">
              <a:lnSpc>
                <a:spcPct val="120000"/>
              </a:lnSpc>
              <a:defRPr sz="1800" i="0"/>
            </a:pPr>
            <a:endParaRPr lang="en-US" b="1" kern="0" dirty="0" smtClean="0">
              <a:solidFill>
                <a:srgbClr val="AE4845">
                  <a:lumMod val="50000"/>
                </a:srgbClr>
              </a:solidFill>
              <a:latin typeface="Calibri" panose="020F0502020204030204" pitchFamily="34" charset="0"/>
              <a:ea typeface="HelveticaNeueLT Std"/>
              <a:cs typeface="HelveticaNeueLT Std"/>
              <a:sym typeface="HelveticaNeueLT Std"/>
            </a:endParaRPr>
          </a:p>
        </p:txBody>
      </p:sp>
      <p:sp>
        <p:nvSpPr>
          <p:cNvPr id="12" name="Rectangle 11"/>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6"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
        <p:nvSpPr>
          <p:cNvPr id="3" name="TextBox 2"/>
          <p:cNvSpPr txBox="1"/>
          <p:nvPr/>
        </p:nvSpPr>
        <p:spPr>
          <a:xfrm>
            <a:off x="148741" y="152400"/>
            <a:ext cx="8627048"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defTabSz="457200">
              <a:defRPr sz="1800" b="0">
                <a:solidFill>
                  <a:srgbClr val="000000"/>
                </a:solidFill>
              </a:defRPr>
            </a:pPr>
            <a:r>
              <a:rPr lang="en-US" sz="4800" b="1" kern="0" dirty="0" smtClean="0">
                <a:latin typeface="Calibri"/>
                <a:sym typeface="Calibri"/>
              </a:rPr>
              <a:t>Ethical Practice</a:t>
            </a:r>
            <a:endParaRPr lang="en-US" sz="4800" kern="0" dirty="0">
              <a:latin typeface="Calibri"/>
              <a:sym typeface="Calibri"/>
            </a:endParaRPr>
          </a:p>
        </p:txBody>
      </p:sp>
      <p:sp>
        <p:nvSpPr>
          <p:cNvPr id="4" name="Rectangle 3"/>
          <p:cNvSpPr/>
          <p:nvPr/>
        </p:nvSpPr>
        <p:spPr>
          <a:xfrm>
            <a:off x="148741" y="1600200"/>
            <a:ext cx="8627048" cy="394210"/>
          </a:xfrm>
          <a:prstGeom prst="rect">
            <a:avLst/>
          </a:prstGeom>
        </p:spPr>
        <p:txBody>
          <a:bodyPr wrap="square">
            <a:spAutoFit/>
          </a:bodyPr>
          <a:lstStyle/>
          <a:p>
            <a:pPr marL="285750" indent="-285750">
              <a:lnSpc>
                <a:spcPct val="120000"/>
              </a:lnSpc>
              <a:buClr>
                <a:srgbClr val="632523"/>
              </a:buClr>
              <a:buSzPct val="100000"/>
              <a:buFont typeface="Arial"/>
              <a:buChar char="•"/>
              <a:defRPr sz="1800" i="0"/>
            </a:pPr>
            <a:endParaRPr lang="en-US" dirty="0">
              <a:latin typeface="HelveticaNeueLT Std Lt"/>
              <a:ea typeface="HelveticaNeueLT Std Lt"/>
              <a:cs typeface="HelveticaNeueLT Std Lt"/>
              <a:sym typeface="HelveticaNeueLT Std Lt"/>
            </a:endParaRPr>
          </a:p>
        </p:txBody>
      </p:sp>
      <p:sp>
        <p:nvSpPr>
          <p:cNvPr id="5" name="Rectangle 4"/>
          <p:cNvSpPr/>
          <p:nvPr/>
        </p:nvSpPr>
        <p:spPr>
          <a:xfrm>
            <a:off x="228599" y="1554641"/>
            <a:ext cx="8467331" cy="427746"/>
          </a:xfrm>
          <a:prstGeom prst="rect">
            <a:avLst/>
          </a:prstGeom>
        </p:spPr>
        <p:txBody>
          <a:bodyPr wrap="square">
            <a:spAutoFit/>
          </a:bodyPr>
          <a:lstStyle/>
          <a:p>
            <a:pPr marL="285750" lvl="0" indent="-285750">
              <a:lnSpc>
                <a:spcPct val="120000"/>
              </a:lnSpc>
              <a:buClr>
                <a:schemeClr val="accent6">
                  <a:lumMod val="75000"/>
                </a:schemeClr>
              </a:buClr>
              <a:buFont typeface="Arial"/>
              <a:buChar char="•"/>
              <a:defRPr sz="1800" i="0"/>
            </a:pPr>
            <a:endParaRPr lang="en-US" sz="2000" dirty="0"/>
          </a:p>
        </p:txBody>
      </p:sp>
      <p:sp>
        <p:nvSpPr>
          <p:cNvPr id="2" name="Rectangle 1"/>
          <p:cNvSpPr/>
          <p:nvPr/>
        </p:nvSpPr>
        <p:spPr>
          <a:xfrm>
            <a:off x="228598" y="1755306"/>
            <a:ext cx="8467331" cy="3194721"/>
          </a:xfrm>
          <a:prstGeom prst="rect">
            <a:avLst/>
          </a:prstGeom>
        </p:spPr>
        <p:txBody>
          <a:bodyPr wrap="square">
            <a:spAutoFit/>
          </a:bodyPr>
          <a:lstStyle/>
          <a:p>
            <a:pPr lvl="0">
              <a:lnSpc>
                <a:spcPct val="120000"/>
              </a:lnSpc>
              <a:defRPr sz="1800" i="0"/>
            </a:pPr>
            <a:r>
              <a:rPr lang="en-US" sz="2800" dirty="0">
                <a:latin typeface="Calibri" panose="020F0502020204030204" pitchFamily="34" charset="0"/>
                <a:ea typeface="HelveticaNeueLT Std Lt"/>
                <a:cs typeface="HelveticaNeueLT Std Lt"/>
                <a:sym typeface="HelveticaNeueLT Std Lt"/>
              </a:rPr>
              <a:t>Recognition of one’s biases and community dynamics, a sensitivity to cultural differences, the avoidance of generalizations about cultures, the provision of culturally competent care and challenging racism, heterosexism, genderism, and sexism among colleagues, the institution, or in the community at large.</a:t>
            </a:r>
            <a:endParaRPr lang="en-US" sz="2800" i="1" dirty="0">
              <a:latin typeface="Calibri" panose="020F0502020204030204" pitchFamily="34" charset="0"/>
              <a:ea typeface="HelveticaNeueLT Std"/>
              <a:cs typeface="HelveticaNeueLT Std"/>
              <a:sym typeface="HelveticaNeueLT Std"/>
            </a:endParaRPr>
          </a:p>
        </p:txBody>
      </p:sp>
    </p:spTree>
    <p:extLst>
      <p:ext uri="{BB962C8B-B14F-4D97-AF65-F5344CB8AC3E}">
        <p14:creationId xmlns:p14="http://schemas.microsoft.com/office/powerpoint/2010/main" val="42490241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5" name="Shape 91"/>
          <p:cNvSpPr/>
          <p:nvPr/>
        </p:nvSpPr>
        <p:spPr>
          <a:xfrm>
            <a:off x="12700" y="1143000"/>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89" name="Shape 89"/>
          <p:cNvSpPr/>
          <p:nvPr/>
        </p:nvSpPr>
        <p:spPr>
          <a:xfrm>
            <a:off x="228600" y="1600200"/>
            <a:ext cx="8467331" cy="31021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numCol="1" spcCol="91439">
            <a:spAutoFit/>
          </a:bodyPr>
          <a:lstStyle/>
          <a:p>
            <a:pPr defTabSz="457200">
              <a:lnSpc>
                <a:spcPct val="120000"/>
              </a:lnSpc>
              <a:defRPr sz="1800" i="0"/>
            </a:pPr>
            <a:endParaRPr lang="en-US" b="1" kern="0" dirty="0" smtClean="0">
              <a:solidFill>
                <a:srgbClr val="AE4845">
                  <a:lumMod val="50000"/>
                </a:srgbClr>
              </a:solidFill>
              <a:latin typeface="Calibri" panose="020F0502020204030204" pitchFamily="34" charset="0"/>
              <a:ea typeface="HelveticaNeueLT Std"/>
              <a:cs typeface="HelveticaNeueLT Std"/>
              <a:sym typeface="HelveticaNeueLT Std"/>
            </a:endParaRPr>
          </a:p>
        </p:txBody>
      </p:sp>
      <p:sp>
        <p:nvSpPr>
          <p:cNvPr id="12" name="Rectangle 11"/>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6"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
        <p:nvSpPr>
          <p:cNvPr id="3" name="TextBox 2"/>
          <p:cNvSpPr txBox="1"/>
          <p:nvPr/>
        </p:nvSpPr>
        <p:spPr>
          <a:xfrm>
            <a:off x="148741" y="152400"/>
            <a:ext cx="8627048"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defTabSz="457200">
              <a:defRPr sz="1800" b="0">
                <a:solidFill>
                  <a:srgbClr val="000000"/>
                </a:solidFill>
              </a:defRPr>
            </a:pPr>
            <a:r>
              <a:rPr lang="en-US" sz="4800" b="1" kern="0" dirty="0" smtClean="0">
                <a:latin typeface="Calibri"/>
                <a:sym typeface="Calibri"/>
              </a:rPr>
              <a:t>Culturally Competent Care</a:t>
            </a:r>
            <a:endParaRPr lang="en-US" sz="4800" kern="0" dirty="0">
              <a:latin typeface="Calibri"/>
              <a:sym typeface="Calibri"/>
            </a:endParaRPr>
          </a:p>
        </p:txBody>
      </p:sp>
      <p:sp>
        <p:nvSpPr>
          <p:cNvPr id="4" name="Rectangle 3"/>
          <p:cNvSpPr/>
          <p:nvPr/>
        </p:nvSpPr>
        <p:spPr>
          <a:xfrm>
            <a:off x="148741" y="1600200"/>
            <a:ext cx="8627048" cy="394210"/>
          </a:xfrm>
          <a:prstGeom prst="rect">
            <a:avLst/>
          </a:prstGeom>
        </p:spPr>
        <p:txBody>
          <a:bodyPr wrap="square">
            <a:spAutoFit/>
          </a:bodyPr>
          <a:lstStyle/>
          <a:p>
            <a:pPr marL="285750" indent="-285750">
              <a:lnSpc>
                <a:spcPct val="120000"/>
              </a:lnSpc>
              <a:buClr>
                <a:srgbClr val="632523"/>
              </a:buClr>
              <a:buSzPct val="100000"/>
              <a:buFont typeface="Arial"/>
              <a:buChar char="•"/>
              <a:defRPr sz="1800" i="0"/>
            </a:pPr>
            <a:endParaRPr lang="en-US" dirty="0">
              <a:latin typeface="HelveticaNeueLT Std Lt"/>
              <a:ea typeface="HelveticaNeueLT Std Lt"/>
              <a:cs typeface="HelveticaNeueLT Std Lt"/>
              <a:sym typeface="HelveticaNeueLT Std Lt"/>
            </a:endParaRPr>
          </a:p>
        </p:txBody>
      </p:sp>
      <p:sp>
        <p:nvSpPr>
          <p:cNvPr id="5" name="Rectangle 4"/>
          <p:cNvSpPr/>
          <p:nvPr/>
        </p:nvSpPr>
        <p:spPr>
          <a:xfrm>
            <a:off x="228599" y="1554641"/>
            <a:ext cx="8467331" cy="427746"/>
          </a:xfrm>
          <a:prstGeom prst="rect">
            <a:avLst/>
          </a:prstGeom>
        </p:spPr>
        <p:txBody>
          <a:bodyPr wrap="square">
            <a:spAutoFit/>
          </a:bodyPr>
          <a:lstStyle/>
          <a:p>
            <a:pPr marL="285750" lvl="0" indent="-285750">
              <a:lnSpc>
                <a:spcPct val="120000"/>
              </a:lnSpc>
              <a:buClr>
                <a:schemeClr val="accent6">
                  <a:lumMod val="75000"/>
                </a:schemeClr>
              </a:buClr>
              <a:buFont typeface="Arial"/>
              <a:buChar char="•"/>
              <a:defRPr sz="1800" i="0"/>
            </a:pPr>
            <a:endParaRPr lang="en-US" sz="2000" dirty="0"/>
          </a:p>
        </p:txBody>
      </p:sp>
      <p:sp>
        <p:nvSpPr>
          <p:cNvPr id="2" name="Rectangle 1"/>
          <p:cNvSpPr/>
          <p:nvPr/>
        </p:nvSpPr>
        <p:spPr>
          <a:xfrm>
            <a:off x="228597" y="1600200"/>
            <a:ext cx="8467331" cy="4181337"/>
          </a:xfrm>
          <a:prstGeom prst="rect">
            <a:avLst/>
          </a:prstGeom>
        </p:spPr>
        <p:txBody>
          <a:bodyPr wrap="square">
            <a:spAutoFit/>
          </a:bodyPr>
          <a:lstStyle/>
          <a:p>
            <a:pPr marL="285750" lvl="0" indent="-285750">
              <a:lnSpc>
                <a:spcPct val="120000"/>
              </a:lnSpc>
              <a:buFont typeface="Arial"/>
              <a:buChar char="•"/>
              <a:defRPr sz="1800" i="0"/>
            </a:pPr>
            <a:r>
              <a:rPr lang="en-US" sz="2800" dirty="0">
                <a:latin typeface="HelveticaNeueLT Std Lt"/>
                <a:ea typeface="HelveticaNeueLT Std Lt"/>
                <a:cs typeface="HelveticaNeueLT Std Lt"/>
                <a:sym typeface="HelveticaNeueLT Std Lt"/>
              </a:rPr>
              <a:t>Learn to recognize and reject our preexisting beliefs about a particular culture</a:t>
            </a:r>
          </a:p>
          <a:p>
            <a:pPr marL="285750" lvl="0" indent="-285750">
              <a:lnSpc>
                <a:spcPct val="120000"/>
              </a:lnSpc>
              <a:buFont typeface="Arial"/>
              <a:buChar char="•"/>
              <a:defRPr sz="1800" i="0"/>
            </a:pPr>
            <a:endParaRPr lang="en-US" sz="2800" dirty="0">
              <a:latin typeface="HelveticaNeueLT Std Lt"/>
              <a:ea typeface="HelveticaNeueLT Std Lt"/>
              <a:cs typeface="HelveticaNeueLT Std Lt"/>
              <a:sym typeface="HelveticaNeueLT Std Lt"/>
            </a:endParaRPr>
          </a:p>
          <a:p>
            <a:pPr marL="285750" lvl="0" indent="-285750">
              <a:lnSpc>
                <a:spcPct val="120000"/>
              </a:lnSpc>
              <a:buFont typeface="Arial"/>
              <a:buChar char="•"/>
              <a:defRPr sz="1800" i="0"/>
            </a:pPr>
            <a:r>
              <a:rPr lang="en-US" sz="2800" dirty="0">
                <a:latin typeface="HelveticaNeueLT Std Lt"/>
                <a:ea typeface="HelveticaNeueLT Std Lt"/>
                <a:cs typeface="HelveticaNeueLT Std Lt"/>
                <a:sym typeface="HelveticaNeueLT Std Lt"/>
              </a:rPr>
              <a:t>Focus on understanding information provided by individuals within the context at hand</a:t>
            </a:r>
          </a:p>
          <a:p>
            <a:pPr marL="285750" lvl="0" indent="-285750">
              <a:lnSpc>
                <a:spcPct val="120000"/>
              </a:lnSpc>
              <a:buFont typeface="Arial"/>
              <a:buChar char="•"/>
              <a:defRPr sz="1800" i="0"/>
            </a:pPr>
            <a:endParaRPr lang="en-US" sz="2800" dirty="0">
              <a:latin typeface="HelveticaNeueLT Std Lt"/>
              <a:ea typeface="HelveticaNeueLT Std Lt"/>
              <a:cs typeface="HelveticaNeueLT Std Lt"/>
              <a:sym typeface="HelveticaNeueLT Std Lt"/>
            </a:endParaRPr>
          </a:p>
          <a:p>
            <a:pPr marL="285750" lvl="0" indent="-285750">
              <a:lnSpc>
                <a:spcPct val="120000"/>
              </a:lnSpc>
              <a:buFont typeface="Arial"/>
              <a:buChar char="•"/>
              <a:defRPr sz="1800" i="0"/>
            </a:pPr>
            <a:r>
              <a:rPr lang="en-US" sz="2800" dirty="0">
                <a:latin typeface="HelveticaNeueLT Std Lt"/>
                <a:ea typeface="HelveticaNeueLT Std Lt"/>
                <a:cs typeface="HelveticaNeueLT Std Lt"/>
                <a:sym typeface="HelveticaNeueLT Std Lt"/>
              </a:rPr>
              <a:t>Resist the temptation to classify or label; avoid fixed and generalized information</a:t>
            </a:r>
          </a:p>
        </p:txBody>
      </p:sp>
    </p:spTree>
    <p:extLst>
      <p:ext uri="{BB962C8B-B14F-4D97-AF65-F5344CB8AC3E}">
        <p14:creationId xmlns:p14="http://schemas.microsoft.com/office/powerpoint/2010/main" val="167618830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5" name="Shape 91"/>
          <p:cNvSpPr/>
          <p:nvPr/>
        </p:nvSpPr>
        <p:spPr>
          <a:xfrm>
            <a:off x="12700" y="1143000"/>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89" name="Shape 89"/>
          <p:cNvSpPr/>
          <p:nvPr/>
        </p:nvSpPr>
        <p:spPr>
          <a:xfrm>
            <a:off x="228600" y="1600200"/>
            <a:ext cx="8467331" cy="31021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numCol="1" spcCol="91439">
            <a:spAutoFit/>
          </a:bodyPr>
          <a:lstStyle/>
          <a:p>
            <a:pPr defTabSz="457200">
              <a:lnSpc>
                <a:spcPct val="120000"/>
              </a:lnSpc>
              <a:defRPr sz="1800" i="0"/>
            </a:pPr>
            <a:endParaRPr lang="en-US" b="1" kern="0" dirty="0" smtClean="0">
              <a:solidFill>
                <a:srgbClr val="AE4845">
                  <a:lumMod val="50000"/>
                </a:srgbClr>
              </a:solidFill>
              <a:latin typeface="Calibri" panose="020F0502020204030204" pitchFamily="34" charset="0"/>
              <a:ea typeface="HelveticaNeueLT Std"/>
              <a:cs typeface="HelveticaNeueLT Std"/>
              <a:sym typeface="HelveticaNeueLT Std"/>
            </a:endParaRPr>
          </a:p>
        </p:txBody>
      </p:sp>
      <p:sp>
        <p:nvSpPr>
          <p:cNvPr id="12" name="Rectangle 11"/>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6"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
        <p:nvSpPr>
          <p:cNvPr id="3" name="TextBox 2"/>
          <p:cNvSpPr txBox="1"/>
          <p:nvPr/>
        </p:nvSpPr>
        <p:spPr>
          <a:xfrm>
            <a:off x="148741" y="152400"/>
            <a:ext cx="8627048"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defTabSz="457200">
              <a:defRPr sz="1800" b="0">
                <a:solidFill>
                  <a:srgbClr val="000000"/>
                </a:solidFill>
              </a:defRPr>
            </a:pPr>
            <a:r>
              <a:rPr lang="en-US" sz="4800" b="1" kern="0" dirty="0" smtClean="0">
                <a:latin typeface="Calibri"/>
                <a:sym typeface="Calibri"/>
              </a:rPr>
              <a:t>Barriers to Cultural Competen</a:t>
            </a:r>
            <a:r>
              <a:rPr lang="en-US" sz="4800" b="1" kern="0" dirty="0">
                <a:latin typeface="Calibri"/>
                <a:sym typeface="Calibri"/>
              </a:rPr>
              <a:t>c</a:t>
            </a:r>
            <a:r>
              <a:rPr lang="en-US" sz="4800" b="1" kern="0" dirty="0" smtClean="0">
                <a:latin typeface="Calibri"/>
                <a:sym typeface="Calibri"/>
              </a:rPr>
              <a:t>e</a:t>
            </a:r>
            <a:endParaRPr lang="en-US" sz="4800" kern="0" dirty="0">
              <a:latin typeface="Calibri"/>
              <a:sym typeface="Calibri"/>
            </a:endParaRPr>
          </a:p>
        </p:txBody>
      </p:sp>
      <p:sp>
        <p:nvSpPr>
          <p:cNvPr id="4" name="Rectangle 3"/>
          <p:cNvSpPr/>
          <p:nvPr/>
        </p:nvSpPr>
        <p:spPr>
          <a:xfrm>
            <a:off x="148741" y="1600200"/>
            <a:ext cx="8627048" cy="394210"/>
          </a:xfrm>
          <a:prstGeom prst="rect">
            <a:avLst/>
          </a:prstGeom>
        </p:spPr>
        <p:txBody>
          <a:bodyPr wrap="square">
            <a:spAutoFit/>
          </a:bodyPr>
          <a:lstStyle/>
          <a:p>
            <a:pPr marL="285750" indent="-285750">
              <a:lnSpc>
                <a:spcPct val="120000"/>
              </a:lnSpc>
              <a:buClr>
                <a:srgbClr val="632523"/>
              </a:buClr>
              <a:buSzPct val="100000"/>
              <a:buFont typeface="Arial"/>
              <a:buChar char="•"/>
              <a:defRPr sz="1800" i="0"/>
            </a:pPr>
            <a:endParaRPr lang="en-US" dirty="0">
              <a:latin typeface="HelveticaNeueLT Std Lt"/>
              <a:ea typeface="HelveticaNeueLT Std Lt"/>
              <a:cs typeface="HelveticaNeueLT Std Lt"/>
              <a:sym typeface="HelveticaNeueLT Std Lt"/>
            </a:endParaRPr>
          </a:p>
        </p:txBody>
      </p:sp>
      <p:sp>
        <p:nvSpPr>
          <p:cNvPr id="5" name="Rectangle 4"/>
          <p:cNvSpPr/>
          <p:nvPr/>
        </p:nvSpPr>
        <p:spPr>
          <a:xfrm>
            <a:off x="228599" y="1554641"/>
            <a:ext cx="8467331" cy="427746"/>
          </a:xfrm>
          <a:prstGeom prst="rect">
            <a:avLst/>
          </a:prstGeom>
        </p:spPr>
        <p:txBody>
          <a:bodyPr wrap="square">
            <a:spAutoFit/>
          </a:bodyPr>
          <a:lstStyle/>
          <a:p>
            <a:pPr marL="285750" lvl="0" indent="-285750">
              <a:lnSpc>
                <a:spcPct val="120000"/>
              </a:lnSpc>
              <a:buClr>
                <a:schemeClr val="accent6">
                  <a:lumMod val="75000"/>
                </a:schemeClr>
              </a:buClr>
              <a:buFont typeface="Arial"/>
              <a:buChar char="•"/>
              <a:defRPr sz="1800" i="0"/>
            </a:pPr>
            <a:endParaRPr lang="en-US" sz="2000" dirty="0"/>
          </a:p>
        </p:txBody>
      </p:sp>
      <p:sp>
        <p:nvSpPr>
          <p:cNvPr id="2" name="Rectangle 1"/>
          <p:cNvSpPr/>
          <p:nvPr/>
        </p:nvSpPr>
        <p:spPr>
          <a:xfrm>
            <a:off x="228597" y="1617909"/>
            <a:ext cx="8467331" cy="3106491"/>
          </a:xfrm>
          <a:prstGeom prst="rect">
            <a:avLst/>
          </a:prstGeom>
        </p:spPr>
        <p:txBody>
          <a:bodyPr wrap="square">
            <a:spAutoFit/>
          </a:bodyPr>
          <a:lstStyle/>
          <a:p>
            <a:pPr marL="285750" lvl="0" indent="-285750">
              <a:lnSpc>
                <a:spcPct val="120000"/>
              </a:lnSpc>
              <a:buFont typeface="Arial" panose="020B0604020202020204" pitchFamily="34" charset="0"/>
              <a:buChar char="•"/>
              <a:defRPr sz="1800" i="0"/>
            </a:pPr>
            <a:r>
              <a:rPr lang="en-US" sz="2800" b="1" dirty="0">
                <a:latin typeface="Calibri" panose="020F0502020204030204" pitchFamily="34" charset="0"/>
                <a:ea typeface="HelveticaNeueLT Std"/>
                <a:cs typeface="HelveticaNeueLT Std"/>
                <a:sym typeface="HelveticaNeueLT Std"/>
              </a:rPr>
              <a:t>Fear</a:t>
            </a:r>
            <a:r>
              <a:rPr lang="en-US" sz="2800" dirty="0">
                <a:latin typeface="Calibri" panose="020F0502020204030204" pitchFamily="34" charset="0"/>
                <a:ea typeface="HelveticaNeueLT Std"/>
                <a:cs typeface="HelveticaNeueLT Std"/>
                <a:sym typeface="HelveticaNeueLT Std"/>
              </a:rPr>
              <a:t> of being labeled racist, sexist, homophobic, etc. </a:t>
            </a:r>
            <a:endParaRPr lang="en-US" sz="2800" dirty="0" smtClean="0">
              <a:latin typeface="Calibri" panose="020F0502020204030204" pitchFamily="34" charset="0"/>
              <a:ea typeface="HelveticaNeueLT Std"/>
              <a:cs typeface="HelveticaNeueLT Std"/>
              <a:sym typeface="HelveticaNeueLT Std"/>
            </a:endParaRPr>
          </a:p>
          <a:p>
            <a:pPr lvl="0">
              <a:lnSpc>
                <a:spcPct val="120000"/>
              </a:lnSpc>
              <a:defRPr sz="1800" i="0"/>
            </a:pPr>
            <a:endParaRPr lang="en-US" sz="1200" dirty="0" smtClean="0">
              <a:latin typeface="Calibri" panose="020F0502020204030204" pitchFamily="34" charset="0"/>
              <a:ea typeface="HelveticaNeueLT Std"/>
              <a:cs typeface="HelveticaNeueLT Std"/>
              <a:sym typeface="HelveticaNeueLT Std"/>
            </a:endParaRPr>
          </a:p>
          <a:p>
            <a:pPr marL="282575" lvl="0" indent="-282575">
              <a:lnSpc>
                <a:spcPct val="120000"/>
              </a:lnSpc>
              <a:buFont typeface="Arial" panose="020B0604020202020204" pitchFamily="34" charset="0"/>
              <a:buChar char="•"/>
              <a:defRPr sz="1800" i="0"/>
            </a:pPr>
            <a:r>
              <a:rPr lang="en-US" sz="2800" dirty="0" smtClean="0">
                <a:latin typeface="Calibri" panose="020F0502020204030204" pitchFamily="34" charset="0"/>
                <a:ea typeface="HelveticaNeueLT Std"/>
                <a:cs typeface="HelveticaNeueLT Std"/>
                <a:sym typeface="HelveticaNeueLT Std"/>
              </a:rPr>
              <a:t>Our </a:t>
            </a:r>
            <a:r>
              <a:rPr lang="en-US" sz="2800" dirty="0">
                <a:latin typeface="Calibri" panose="020F0502020204030204" pitchFamily="34" charset="0"/>
                <a:ea typeface="HelveticaNeueLT Std"/>
                <a:cs typeface="HelveticaNeueLT Std"/>
                <a:sym typeface="HelveticaNeueLT Std"/>
              </a:rPr>
              <a:t>own positive or negative </a:t>
            </a:r>
            <a:r>
              <a:rPr lang="en-US" sz="2800" b="1" dirty="0">
                <a:latin typeface="Calibri" panose="020F0502020204030204" pitchFamily="34" charset="0"/>
                <a:ea typeface="HelveticaNeueLT Std"/>
                <a:cs typeface="HelveticaNeueLT Std"/>
                <a:sym typeface="HelveticaNeueLT Std"/>
              </a:rPr>
              <a:t>stereotypes</a:t>
            </a:r>
            <a:r>
              <a:rPr lang="en-US" sz="2800" dirty="0">
                <a:latin typeface="Calibri" panose="020F0502020204030204" pitchFamily="34" charset="0"/>
                <a:ea typeface="HelveticaNeueLT Std"/>
                <a:cs typeface="HelveticaNeueLT Std"/>
                <a:sym typeface="HelveticaNeueLT Std"/>
              </a:rPr>
              <a:t> about members of other groups</a:t>
            </a:r>
          </a:p>
          <a:p>
            <a:pPr lvl="0">
              <a:lnSpc>
                <a:spcPct val="120000"/>
              </a:lnSpc>
              <a:defRPr sz="1800" i="0"/>
            </a:pPr>
            <a:endParaRPr lang="en-US" sz="1200" dirty="0" smtClean="0">
              <a:latin typeface="Calibri" panose="020F0502020204030204" pitchFamily="34" charset="0"/>
              <a:ea typeface="HelveticaNeueLT Std"/>
              <a:cs typeface="HelveticaNeueLT Std"/>
              <a:sym typeface="HelveticaNeueLT Std"/>
            </a:endParaRPr>
          </a:p>
          <a:p>
            <a:pPr marL="285750" lvl="0" indent="-285750">
              <a:lnSpc>
                <a:spcPct val="120000"/>
              </a:lnSpc>
              <a:buFont typeface="Arial" panose="020B0604020202020204" pitchFamily="34" charset="0"/>
              <a:buChar char="•"/>
              <a:defRPr sz="1800" i="0"/>
            </a:pPr>
            <a:r>
              <a:rPr lang="en-US" sz="2800" dirty="0" smtClean="0">
                <a:latin typeface="Calibri" panose="020F0502020204030204" pitchFamily="34" charset="0"/>
                <a:ea typeface="HelveticaNeueLT Std"/>
                <a:cs typeface="HelveticaNeueLT Std"/>
                <a:sym typeface="HelveticaNeueLT Std"/>
              </a:rPr>
              <a:t>Expectation </a:t>
            </a:r>
            <a:r>
              <a:rPr lang="en-US" sz="2800" dirty="0">
                <a:latin typeface="Calibri" panose="020F0502020204030204" pitchFamily="34" charset="0"/>
                <a:ea typeface="HelveticaNeueLT Std"/>
                <a:cs typeface="HelveticaNeueLT Std"/>
                <a:sym typeface="HelveticaNeueLT Std"/>
              </a:rPr>
              <a:t>that we </a:t>
            </a:r>
            <a:r>
              <a:rPr lang="en-US" sz="2800" b="1" dirty="0">
                <a:latin typeface="Calibri" panose="020F0502020204030204" pitchFamily="34" charset="0"/>
                <a:ea typeface="HelveticaNeueLT Std"/>
                <a:cs typeface="HelveticaNeueLT Std"/>
                <a:sym typeface="HelveticaNeueLT Std"/>
              </a:rPr>
              <a:t>must be certain </a:t>
            </a:r>
            <a:r>
              <a:rPr lang="en-US" sz="2800" dirty="0">
                <a:latin typeface="Calibri" panose="020F0502020204030204" pitchFamily="34" charset="0"/>
                <a:ea typeface="HelveticaNeueLT Std"/>
                <a:cs typeface="HelveticaNeueLT Std"/>
                <a:sym typeface="HelveticaNeueLT Std"/>
              </a:rPr>
              <a:t>about issues of diversity and cultural competence</a:t>
            </a:r>
          </a:p>
        </p:txBody>
      </p:sp>
    </p:spTree>
    <p:extLst>
      <p:ext uri="{BB962C8B-B14F-4D97-AF65-F5344CB8AC3E}">
        <p14:creationId xmlns:p14="http://schemas.microsoft.com/office/powerpoint/2010/main" val="8823341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5" name="Shape 91"/>
          <p:cNvSpPr/>
          <p:nvPr/>
        </p:nvSpPr>
        <p:spPr>
          <a:xfrm>
            <a:off x="12700" y="1143000"/>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89" name="Shape 89"/>
          <p:cNvSpPr/>
          <p:nvPr/>
        </p:nvSpPr>
        <p:spPr>
          <a:xfrm>
            <a:off x="228600" y="1600200"/>
            <a:ext cx="8467331" cy="31021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numCol="1" spcCol="91439">
            <a:spAutoFit/>
          </a:bodyPr>
          <a:lstStyle/>
          <a:p>
            <a:pPr defTabSz="457200">
              <a:lnSpc>
                <a:spcPct val="120000"/>
              </a:lnSpc>
              <a:defRPr sz="1800" i="0"/>
            </a:pPr>
            <a:endParaRPr lang="en-US" b="1" kern="0" dirty="0" smtClean="0">
              <a:solidFill>
                <a:srgbClr val="AE4845">
                  <a:lumMod val="50000"/>
                </a:srgbClr>
              </a:solidFill>
              <a:latin typeface="Calibri" panose="020F0502020204030204" pitchFamily="34" charset="0"/>
              <a:ea typeface="HelveticaNeueLT Std"/>
              <a:cs typeface="HelveticaNeueLT Std"/>
              <a:sym typeface="HelveticaNeueLT Std"/>
            </a:endParaRPr>
          </a:p>
        </p:txBody>
      </p:sp>
      <p:sp>
        <p:nvSpPr>
          <p:cNvPr id="12" name="Rectangle 11"/>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6"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
        <p:nvSpPr>
          <p:cNvPr id="3" name="TextBox 2"/>
          <p:cNvSpPr txBox="1"/>
          <p:nvPr/>
        </p:nvSpPr>
        <p:spPr>
          <a:xfrm>
            <a:off x="148741" y="152400"/>
            <a:ext cx="8627048"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defTabSz="457200">
              <a:defRPr sz="1800" b="0">
                <a:solidFill>
                  <a:srgbClr val="000000"/>
                </a:solidFill>
              </a:defRPr>
            </a:pPr>
            <a:r>
              <a:rPr lang="en-US" sz="4800" b="1" kern="0" dirty="0" smtClean="0">
                <a:latin typeface="Calibri"/>
                <a:sym typeface="Calibri"/>
              </a:rPr>
              <a:t>Barriers to Cultural Competen</a:t>
            </a:r>
            <a:r>
              <a:rPr lang="en-US" sz="4800" b="1" kern="0" dirty="0">
                <a:latin typeface="Calibri"/>
                <a:sym typeface="Calibri"/>
              </a:rPr>
              <a:t>c</a:t>
            </a:r>
            <a:r>
              <a:rPr lang="en-US" sz="4800" b="1" kern="0" dirty="0" smtClean="0">
                <a:latin typeface="Calibri"/>
                <a:sym typeface="Calibri"/>
              </a:rPr>
              <a:t>e</a:t>
            </a:r>
            <a:endParaRPr lang="en-US" sz="4800" kern="0" dirty="0">
              <a:latin typeface="Calibri"/>
              <a:sym typeface="Calibri"/>
            </a:endParaRPr>
          </a:p>
        </p:txBody>
      </p:sp>
      <p:sp>
        <p:nvSpPr>
          <p:cNvPr id="4" name="Rectangle 3"/>
          <p:cNvSpPr/>
          <p:nvPr/>
        </p:nvSpPr>
        <p:spPr>
          <a:xfrm>
            <a:off x="148741" y="1600200"/>
            <a:ext cx="8627048" cy="394210"/>
          </a:xfrm>
          <a:prstGeom prst="rect">
            <a:avLst/>
          </a:prstGeom>
        </p:spPr>
        <p:txBody>
          <a:bodyPr wrap="square">
            <a:spAutoFit/>
          </a:bodyPr>
          <a:lstStyle/>
          <a:p>
            <a:pPr marL="285750" indent="-285750">
              <a:lnSpc>
                <a:spcPct val="120000"/>
              </a:lnSpc>
              <a:buClr>
                <a:srgbClr val="632523"/>
              </a:buClr>
              <a:buSzPct val="100000"/>
              <a:buFont typeface="Arial"/>
              <a:buChar char="•"/>
              <a:defRPr sz="1800" i="0"/>
            </a:pPr>
            <a:endParaRPr lang="en-US" dirty="0">
              <a:latin typeface="HelveticaNeueLT Std Lt"/>
              <a:ea typeface="HelveticaNeueLT Std Lt"/>
              <a:cs typeface="HelveticaNeueLT Std Lt"/>
              <a:sym typeface="HelveticaNeueLT Std Lt"/>
            </a:endParaRPr>
          </a:p>
        </p:txBody>
      </p:sp>
      <p:sp>
        <p:nvSpPr>
          <p:cNvPr id="5" name="Rectangle 4"/>
          <p:cNvSpPr/>
          <p:nvPr/>
        </p:nvSpPr>
        <p:spPr>
          <a:xfrm>
            <a:off x="228599" y="1554641"/>
            <a:ext cx="8467331" cy="427746"/>
          </a:xfrm>
          <a:prstGeom prst="rect">
            <a:avLst/>
          </a:prstGeom>
        </p:spPr>
        <p:txBody>
          <a:bodyPr wrap="square">
            <a:spAutoFit/>
          </a:bodyPr>
          <a:lstStyle/>
          <a:p>
            <a:pPr marL="285750" lvl="0" indent="-285750">
              <a:lnSpc>
                <a:spcPct val="120000"/>
              </a:lnSpc>
              <a:buClr>
                <a:schemeClr val="accent6">
                  <a:lumMod val="75000"/>
                </a:schemeClr>
              </a:buClr>
              <a:buFont typeface="Arial"/>
              <a:buChar char="•"/>
              <a:defRPr sz="1800" i="0"/>
            </a:pPr>
            <a:endParaRPr lang="en-US" sz="2000" dirty="0"/>
          </a:p>
        </p:txBody>
      </p:sp>
      <p:sp>
        <p:nvSpPr>
          <p:cNvPr id="2" name="Rectangle 1"/>
          <p:cNvSpPr/>
          <p:nvPr/>
        </p:nvSpPr>
        <p:spPr>
          <a:xfrm>
            <a:off x="228597" y="1600200"/>
            <a:ext cx="8467331" cy="574901"/>
          </a:xfrm>
          <a:prstGeom prst="rect">
            <a:avLst/>
          </a:prstGeom>
        </p:spPr>
        <p:txBody>
          <a:bodyPr wrap="square">
            <a:spAutoFit/>
          </a:bodyPr>
          <a:lstStyle/>
          <a:p>
            <a:pPr marL="285750" lvl="0" indent="-285750">
              <a:lnSpc>
                <a:spcPct val="120000"/>
              </a:lnSpc>
              <a:buFont typeface="Arial" panose="020B0604020202020204" pitchFamily="34" charset="0"/>
              <a:buChar char="•"/>
              <a:defRPr sz="1800" i="0"/>
            </a:pPr>
            <a:endParaRPr lang="en-US" sz="2800" dirty="0">
              <a:latin typeface="Calibri" panose="020F0502020204030204" pitchFamily="34" charset="0"/>
              <a:ea typeface="HelveticaNeueLT Std"/>
              <a:cs typeface="HelveticaNeueLT Std"/>
              <a:sym typeface="HelveticaNeueLT Std"/>
            </a:endParaRPr>
          </a:p>
        </p:txBody>
      </p:sp>
      <p:sp>
        <p:nvSpPr>
          <p:cNvPr id="6" name="Rectangle 5"/>
          <p:cNvSpPr/>
          <p:nvPr/>
        </p:nvSpPr>
        <p:spPr>
          <a:xfrm>
            <a:off x="228600" y="1600200"/>
            <a:ext cx="8467328" cy="3711785"/>
          </a:xfrm>
          <a:prstGeom prst="rect">
            <a:avLst/>
          </a:prstGeom>
        </p:spPr>
        <p:txBody>
          <a:bodyPr wrap="square">
            <a:spAutoFit/>
          </a:bodyPr>
          <a:lstStyle/>
          <a:p>
            <a:pPr marL="282575" lvl="0" indent="-282575">
              <a:lnSpc>
                <a:spcPct val="120000"/>
              </a:lnSpc>
              <a:buFont typeface="Arial" panose="020B0604020202020204" pitchFamily="34" charset="0"/>
              <a:buChar char="•"/>
              <a:defRPr sz="1800" i="0"/>
            </a:pPr>
            <a:r>
              <a:rPr lang="en-US" sz="2800" dirty="0">
                <a:latin typeface="Calibri" panose="020F0502020204030204" pitchFamily="34" charset="0"/>
                <a:ea typeface="HelveticaNeueLT Std"/>
                <a:cs typeface="HelveticaNeueLT Std"/>
                <a:sym typeface="HelveticaNeueLT Std"/>
              </a:rPr>
              <a:t>Lack of awareness of </a:t>
            </a:r>
            <a:r>
              <a:rPr lang="en-US" sz="2800" b="1" dirty="0">
                <a:latin typeface="Calibri" panose="020F0502020204030204" pitchFamily="34" charset="0"/>
                <a:ea typeface="HelveticaNeueLT Std"/>
                <a:cs typeface="HelveticaNeueLT Std"/>
                <a:sym typeface="HelveticaNeueLT Std"/>
              </a:rPr>
              <a:t>hot buttons </a:t>
            </a:r>
            <a:r>
              <a:rPr lang="en-US" sz="2800" dirty="0">
                <a:latin typeface="Calibri" panose="020F0502020204030204" pitchFamily="34" charset="0"/>
                <a:ea typeface="HelveticaNeueLT Std"/>
                <a:cs typeface="HelveticaNeueLT Std"/>
                <a:sym typeface="HelveticaNeueLT Std"/>
              </a:rPr>
              <a:t>to which we are the most vulnerable</a:t>
            </a:r>
          </a:p>
          <a:p>
            <a:pPr marL="285750" lvl="0" indent="-285750">
              <a:lnSpc>
                <a:spcPct val="120000"/>
              </a:lnSpc>
              <a:buFont typeface="Arial" panose="020B0604020202020204" pitchFamily="34" charset="0"/>
              <a:buChar char="•"/>
              <a:defRPr sz="1800" i="0"/>
            </a:pPr>
            <a:r>
              <a:rPr lang="en-US" sz="2800" dirty="0">
                <a:latin typeface="Calibri" panose="020F0502020204030204" pitchFamily="34" charset="0"/>
                <a:ea typeface="HelveticaNeueLT Std"/>
                <a:cs typeface="HelveticaNeueLT Std"/>
                <a:sym typeface="HelveticaNeueLT Std"/>
              </a:rPr>
              <a:t>Not knowing how to respond to </a:t>
            </a:r>
            <a:r>
              <a:rPr lang="en-US" sz="2800" b="1" dirty="0">
                <a:latin typeface="Calibri" panose="020F0502020204030204" pitchFamily="34" charset="0"/>
                <a:ea typeface="HelveticaNeueLT Std"/>
                <a:cs typeface="HelveticaNeueLT Std"/>
                <a:sym typeface="HelveticaNeueLT Std"/>
              </a:rPr>
              <a:t>angry</a:t>
            </a:r>
            <a:r>
              <a:rPr lang="en-US" sz="2800" dirty="0">
                <a:latin typeface="Calibri" panose="020F0502020204030204" pitchFamily="34" charset="0"/>
                <a:ea typeface="HelveticaNeueLT Std"/>
                <a:cs typeface="HelveticaNeueLT Std"/>
                <a:sym typeface="HelveticaNeueLT Std"/>
              </a:rPr>
              <a:t> comments or </a:t>
            </a:r>
            <a:r>
              <a:rPr lang="en-US" sz="2800" b="1" dirty="0">
                <a:latin typeface="Calibri" panose="020F0502020204030204" pitchFamily="34" charset="0"/>
                <a:ea typeface="HelveticaNeueLT Std"/>
                <a:cs typeface="HelveticaNeueLT Std"/>
                <a:sym typeface="HelveticaNeueLT Std"/>
              </a:rPr>
              <a:t>anger</a:t>
            </a:r>
            <a:r>
              <a:rPr lang="en-US" sz="2800" dirty="0">
                <a:latin typeface="Calibri" panose="020F0502020204030204" pitchFamily="34" charset="0"/>
                <a:ea typeface="HelveticaNeueLT Std"/>
                <a:cs typeface="HelveticaNeueLT Std"/>
                <a:sym typeface="HelveticaNeueLT Std"/>
              </a:rPr>
              <a:t> directed at us</a:t>
            </a:r>
          </a:p>
          <a:p>
            <a:pPr marL="282575" lvl="0" indent="-282575">
              <a:lnSpc>
                <a:spcPct val="120000"/>
              </a:lnSpc>
              <a:buFont typeface="Arial" panose="020B0604020202020204" pitchFamily="34" charset="0"/>
              <a:buChar char="•"/>
              <a:defRPr sz="1800" i="0"/>
            </a:pPr>
            <a:r>
              <a:rPr lang="en-US" sz="2800" dirty="0">
                <a:latin typeface="Calibri" panose="020F0502020204030204" pitchFamily="34" charset="0"/>
                <a:ea typeface="HelveticaNeueLT Std"/>
                <a:cs typeface="HelveticaNeueLT Std"/>
                <a:sym typeface="HelveticaNeueLT Std"/>
              </a:rPr>
              <a:t>Being </a:t>
            </a:r>
            <a:r>
              <a:rPr lang="en-US" sz="2800" b="1" dirty="0">
                <a:latin typeface="Calibri" panose="020F0502020204030204" pitchFamily="34" charset="0"/>
                <a:ea typeface="HelveticaNeueLT Std"/>
                <a:cs typeface="HelveticaNeueLT Std"/>
                <a:sym typeface="HelveticaNeueLT Std"/>
              </a:rPr>
              <a:t>overwhelmed</a:t>
            </a:r>
            <a:r>
              <a:rPr lang="en-US" sz="2800" dirty="0">
                <a:latin typeface="Calibri" panose="020F0502020204030204" pitchFamily="34" charset="0"/>
                <a:ea typeface="HelveticaNeueLT Std"/>
                <a:cs typeface="HelveticaNeueLT Std"/>
                <a:sym typeface="HelveticaNeueLT Std"/>
              </a:rPr>
              <a:t> by our strong emotions caused by a situation</a:t>
            </a:r>
          </a:p>
          <a:p>
            <a:pPr marL="282575" lvl="0" indent="-282575">
              <a:lnSpc>
                <a:spcPct val="120000"/>
              </a:lnSpc>
              <a:buFont typeface="Arial" panose="020B0604020202020204" pitchFamily="34" charset="0"/>
              <a:buChar char="•"/>
              <a:defRPr sz="1800" i="0"/>
            </a:pPr>
            <a:r>
              <a:rPr lang="en-US" sz="2800" b="1" dirty="0">
                <a:latin typeface="Calibri" panose="020F0502020204030204" pitchFamily="34" charset="0"/>
                <a:ea typeface="HelveticaNeueLT Std"/>
                <a:cs typeface="HelveticaNeueLT Std"/>
                <a:sym typeface="HelveticaNeueLT Std"/>
              </a:rPr>
              <a:t>Lack of skills </a:t>
            </a:r>
            <a:r>
              <a:rPr lang="en-US" sz="2800" dirty="0">
                <a:latin typeface="Calibri" panose="020F0502020204030204" pitchFamily="34" charset="0"/>
                <a:ea typeface="HelveticaNeueLT Std"/>
                <a:cs typeface="HelveticaNeueLT Std"/>
                <a:sym typeface="HelveticaNeueLT Std"/>
              </a:rPr>
              <a:t>for cross-cultural communication</a:t>
            </a:r>
          </a:p>
        </p:txBody>
      </p:sp>
    </p:spTree>
    <p:extLst>
      <p:ext uri="{BB962C8B-B14F-4D97-AF65-F5344CB8AC3E}">
        <p14:creationId xmlns:p14="http://schemas.microsoft.com/office/powerpoint/2010/main" val="38637227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0" y="0"/>
            <a:ext cx="9144000" cy="6858000"/>
          </a:xfrm>
          <a:prstGeom prst="rect">
            <a:avLst/>
          </a:prstGeom>
          <a:solidFill>
            <a:srgbClr val="8A0028"/>
          </a:solidFill>
          <a:ln w="12700">
            <a:miter lim="400000"/>
          </a:ln>
        </p:spPr>
        <p:txBody>
          <a:bodyPr lIns="0" tIns="0" rIns="0" bIns="0" anchor="ctr"/>
          <a:lstStyle/>
          <a:p>
            <a:pPr lvl="0">
              <a:defRPr sz="1800" i="0">
                <a:solidFill>
                  <a:srgbClr val="FFFFFF"/>
                </a:solidFill>
              </a:defRPr>
            </a:pPr>
            <a:endParaRPr/>
          </a:p>
        </p:txBody>
      </p:sp>
      <p:sp>
        <p:nvSpPr>
          <p:cNvPr id="113" name="Shape 113"/>
          <p:cNvSpPr/>
          <p:nvPr/>
        </p:nvSpPr>
        <p:spPr>
          <a:xfrm>
            <a:off x="292100" y="303213"/>
            <a:ext cx="8559800" cy="5146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10000"/>
              </a:lnSpc>
              <a:defRPr sz="2400" b="1" i="0">
                <a:solidFill>
                  <a:srgbClr val="FFFFFF"/>
                </a:solidFill>
                <a:latin typeface="HelveticaNeueLT Std"/>
                <a:ea typeface="HelveticaNeueLT Std"/>
                <a:cs typeface="HelveticaNeueLT Std"/>
                <a:sym typeface="HelveticaNeueLT Std"/>
              </a:defRPr>
            </a:lvl1pPr>
          </a:lstStyle>
          <a:p>
            <a:pPr lvl="0">
              <a:defRPr sz="1800" b="0">
                <a:solidFill>
                  <a:srgbClr val="000000"/>
                </a:solidFill>
              </a:defRPr>
            </a:pPr>
            <a:r>
              <a:rPr lang="en-US" sz="3200" b="1" dirty="0" smtClean="0">
                <a:solidFill>
                  <a:srgbClr val="FFFFFF"/>
                </a:solidFill>
                <a:latin typeface="Calibri" panose="020F0502020204030204" pitchFamily="34" charset="0"/>
              </a:rPr>
              <a:t>Case Vignettes – Role Play</a:t>
            </a:r>
            <a:endParaRPr sz="3200" b="1" dirty="0">
              <a:solidFill>
                <a:srgbClr val="FFFFFF"/>
              </a:solidFill>
              <a:latin typeface="Calibri" panose="020F0502020204030204" pitchFamily="34" charset="0"/>
            </a:endParaRPr>
          </a:p>
        </p:txBody>
      </p:sp>
      <p:sp>
        <p:nvSpPr>
          <p:cNvPr id="114" name="Shape 114"/>
          <p:cNvSpPr/>
          <p:nvPr/>
        </p:nvSpPr>
        <p:spPr>
          <a:xfrm>
            <a:off x="0" y="303213"/>
            <a:ext cx="9131300" cy="1"/>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
        <p:nvSpPr>
          <p:cNvPr id="115" name="Shape 115"/>
          <p:cNvSpPr/>
          <p:nvPr/>
        </p:nvSpPr>
        <p:spPr>
          <a:xfrm>
            <a:off x="0" y="1724025"/>
            <a:ext cx="9131300" cy="0"/>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
        <p:nvSpPr>
          <p:cNvPr id="116" name="Shape 116"/>
          <p:cNvSpPr/>
          <p:nvPr/>
        </p:nvSpPr>
        <p:spPr>
          <a:xfrm>
            <a:off x="292100" y="6223000"/>
            <a:ext cx="2933700" cy="1692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i="0"/>
            </a:pPr>
            <a:r>
              <a:rPr lang="en-US" sz="1100" dirty="0" smtClean="0">
                <a:solidFill>
                  <a:srgbClr val="FFFFFF"/>
                </a:solidFill>
                <a:latin typeface="HelveticaNeueLT Std Blk"/>
                <a:ea typeface="HelveticaNeueLT Std Blk"/>
                <a:cs typeface="HelveticaNeueLT Std Blk"/>
                <a:sym typeface="HelveticaNeueLT Std Blk"/>
              </a:rPr>
              <a:t>Agency for Healthcare Research and Quality</a:t>
            </a:r>
            <a:endParaRPr sz="2000" i="1" dirty="0">
              <a:latin typeface="HelveticaNeueLT Std"/>
              <a:ea typeface="HelveticaNeueLT Std"/>
              <a:cs typeface="HelveticaNeueLT Std"/>
              <a:sym typeface="HelveticaNeueLT Std"/>
            </a:endParaRPr>
          </a:p>
        </p:txBody>
      </p:sp>
    </p:spTree>
    <p:extLst>
      <p:ext uri="{BB962C8B-B14F-4D97-AF65-F5344CB8AC3E}">
        <p14:creationId xmlns:p14="http://schemas.microsoft.com/office/powerpoint/2010/main" val="41475473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5" name="Shape 91"/>
          <p:cNvSpPr/>
          <p:nvPr/>
        </p:nvSpPr>
        <p:spPr>
          <a:xfrm>
            <a:off x="12700" y="1143000"/>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89" name="Shape 89"/>
          <p:cNvSpPr/>
          <p:nvPr/>
        </p:nvSpPr>
        <p:spPr>
          <a:xfrm>
            <a:off x="228600" y="1600200"/>
            <a:ext cx="8467331" cy="31021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numCol="1" spcCol="91439">
            <a:spAutoFit/>
          </a:bodyPr>
          <a:lstStyle/>
          <a:p>
            <a:pPr defTabSz="457200">
              <a:lnSpc>
                <a:spcPct val="120000"/>
              </a:lnSpc>
              <a:defRPr sz="1800" i="0"/>
            </a:pPr>
            <a:endParaRPr lang="en-US" b="1" kern="0" dirty="0" smtClean="0">
              <a:solidFill>
                <a:srgbClr val="AE4845">
                  <a:lumMod val="50000"/>
                </a:srgbClr>
              </a:solidFill>
              <a:latin typeface="Calibri" panose="020F0502020204030204" pitchFamily="34" charset="0"/>
              <a:ea typeface="HelveticaNeueLT Std"/>
              <a:cs typeface="HelveticaNeueLT Std"/>
              <a:sym typeface="HelveticaNeueLT Std"/>
            </a:endParaRPr>
          </a:p>
        </p:txBody>
      </p:sp>
      <p:sp>
        <p:nvSpPr>
          <p:cNvPr id="12" name="Rectangle 11"/>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6"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
        <p:nvSpPr>
          <p:cNvPr id="3" name="TextBox 2"/>
          <p:cNvSpPr txBox="1"/>
          <p:nvPr/>
        </p:nvSpPr>
        <p:spPr>
          <a:xfrm>
            <a:off x="148741" y="152400"/>
            <a:ext cx="8627048"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defTabSz="457200">
              <a:defRPr sz="1800" b="0">
                <a:solidFill>
                  <a:srgbClr val="000000"/>
                </a:solidFill>
              </a:defRPr>
            </a:pPr>
            <a:r>
              <a:rPr lang="en-US" sz="4800" b="1" kern="0" dirty="0" smtClean="0">
                <a:latin typeface="Calibri"/>
                <a:sym typeface="Calibri"/>
              </a:rPr>
              <a:t>Case Vignettes / Role Play</a:t>
            </a:r>
            <a:endParaRPr lang="en-US" sz="4800" kern="0" dirty="0">
              <a:latin typeface="Calibri"/>
              <a:sym typeface="Calibri"/>
            </a:endParaRPr>
          </a:p>
        </p:txBody>
      </p:sp>
      <p:sp>
        <p:nvSpPr>
          <p:cNvPr id="4" name="Rectangle 3"/>
          <p:cNvSpPr/>
          <p:nvPr/>
        </p:nvSpPr>
        <p:spPr>
          <a:xfrm>
            <a:off x="148741" y="1600200"/>
            <a:ext cx="8627048" cy="394210"/>
          </a:xfrm>
          <a:prstGeom prst="rect">
            <a:avLst/>
          </a:prstGeom>
        </p:spPr>
        <p:txBody>
          <a:bodyPr wrap="square">
            <a:spAutoFit/>
          </a:bodyPr>
          <a:lstStyle/>
          <a:p>
            <a:pPr marL="285750" indent="-285750">
              <a:lnSpc>
                <a:spcPct val="120000"/>
              </a:lnSpc>
              <a:buClr>
                <a:srgbClr val="632523"/>
              </a:buClr>
              <a:buSzPct val="100000"/>
              <a:buFont typeface="Arial"/>
              <a:buChar char="•"/>
              <a:defRPr sz="1800" i="0"/>
            </a:pPr>
            <a:endParaRPr lang="en-US" dirty="0">
              <a:latin typeface="HelveticaNeueLT Std Lt"/>
              <a:ea typeface="HelveticaNeueLT Std Lt"/>
              <a:cs typeface="HelveticaNeueLT Std Lt"/>
              <a:sym typeface="HelveticaNeueLT Std Lt"/>
            </a:endParaRPr>
          </a:p>
        </p:txBody>
      </p:sp>
      <p:sp>
        <p:nvSpPr>
          <p:cNvPr id="5" name="Rectangle 4"/>
          <p:cNvSpPr/>
          <p:nvPr/>
        </p:nvSpPr>
        <p:spPr>
          <a:xfrm>
            <a:off x="228599" y="1554641"/>
            <a:ext cx="8467331" cy="427746"/>
          </a:xfrm>
          <a:prstGeom prst="rect">
            <a:avLst/>
          </a:prstGeom>
        </p:spPr>
        <p:txBody>
          <a:bodyPr wrap="square">
            <a:spAutoFit/>
          </a:bodyPr>
          <a:lstStyle/>
          <a:p>
            <a:pPr marL="285750" lvl="0" indent="-285750">
              <a:lnSpc>
                <a:spcPct val="120000"/>
              </a:lnSpc>
              <a:buClr>
                <a:schemeClr val="accent6">
                  <a:lumMod val="75000"/>
                </a:schemeClr>
              </a:buClr>
              <a:buFont typeface="Arial"/>
              <a:buChar char="•"/>
              <a:defRPr sz="1800" i="0"/>
            </a:pPr>
            <a:endParaRPr lang="en-US" sz="2000" dirty="0"/>
          </a:p>
        </p:txBody>
      </p:sp>
      <p:sp>
        <p:nvSpPr>
          <p:cNvPr id="2" name="Rectangle 1"/>
          <p:cNvSpPr/>
          <p:nvPr/>
        </p:nvSpPr>
        <p:spPr>
          <a:xfrm>
            <a:off x="228597" y="1600200"/>
            <a:ext cx="8467331" cy="574901"/>
          </a:xfrm>
          <a:prstGeom prst="rect">
            <a:avLst/>
          </a:prstGeom>
        </p:spPr>
        <p:txBody>
          <a:bodyPr wrap="square">
            <a:spAutoFit/>
          </a:bodyPr>
          <a:lstStyle/>
          <a:p>
            <a:pPr marL="285750" lvl="0" indent="-285750">
              <a:lnSpc>
                <a:spcPct val="120000"/>
              </a:lnSpc>
              <a:buFont typeface="Arial" panose="020B0604020202020204" pitchFamily="34" charset="0"/>
              <a:buChar char="•"/>
              <a:defRPr sz="1800" i="0"/>
            </a:pPr>
            <a:endParaRPr lang="en-US" sz="2800" dirty="0">
              <a:latin typeface="Calibri" panose="020F0502020204030204" pitchFamily="34" charset="0"/>
              <a:ea typeface="HelveticaNeueLT Std"/>
              <a:cs typeface="HelveticaNeueLT Std"/>
              <a:sym typeface="HelveticaNeueLT Std"/>
            </a:endParaRPr>
          </a:p>
        </p:txBody>
      </p:sp>
      <p:sp>
        <p:nvSpPr>
          <p:cNvPr id="6" name="Rectangle 5"/>
          <p:cNvSpPr/>
          <p:nvPr/>
        </p:nvSpPr>
        <p:spPr>
          <a:xfrm>
            <a:off x="228599" y="1600201"/>
            <a:ext cx="8547189" cy="4524315"/>
          </a:xfrm>
          <a:prstGeom prst="rect">
            <a:avLst/>
          </a:prstGeom>
        </p:spPr>
        <p:txBody>
          <a:bodyPr wrap="square" numCol="2">
            <a:spAutoFit/>
          </a:bodyPr>
          <a:lstStyle/>
          <a:p>
            <a:pPr lvl="0" defTabSz="457200">
              <a:lnSpc>
                <a:spcPct val="120000"/>
              </a:lnSpc>
              <a:buClr>
                <a:srgbClr val="632523"/>
              </a:buClr>
              <a:buSzPct val="100000"/>
              <a:defRPr sz="1800" i="0"/>
            </a:pPr>
            <a:r>
              <a:rPr lang="en-US" sz="2000" b="1" kern="0" dirty="0" smtClean="0">
                <a:solidFill>
                  <a:srgbClr val="790A26"/>
                </a:solidFill>
                <a:latin typeface="Calibri" panose="020F0502020204030204" pitchFamily="34" charset="0"/>
                <a:ea typeface="HelveticaNeueLT Std"/>
                <a:cs typeface="HelveticaNeueLT Std"/>
                <a:sym typeface="HelveticaNeueLT Std"/>
              </a:rPr>
              <a:t>Small Breakout Groups</a:t>
            </a:r>
          </a:p>
          <a:p>
            <a:pPr defTabSz="457200">
              <a:lnSpc>
                <a:spcPct val="120000"/>
              </a:lnSpc>
              <a:buClr>
                <a:srgbClr val="632523"/>
              </a:buClr>
              <a:buSzPct val="100000"/>
              <a:defRPr sz="1800" i="0"/>
            </a:pPr>
            <a:endParaRPr lang="en-US" sz="2000" b="1" kern="0" dirty="0" smtClean="0">
              <a:solidFill>
                <a:srgbClr val="790A26"/>
              </a:solidFill>
              <a:latin typeface="Calibri" panose="020F0502020204030204" pitchFamily="34" charset="0"/>
              <a:ea typeface="HelveticaNeueLT Std Lt"/>
              <a:cs typeface="HelveticaNeueLT Std Lt"/>
              <a:sym typeface="HelveticaNeueLT Std Lt"/>
            </a:endParaRPr>
          </a:p>
          <a:p>
            <a:pPr defTabSz="457200">
              <a:lnSpc>
                <a:spcPct val="120000"/>
              </a:lnSpc>
              <a:buClr>
                <a:srgbClr val="632523"/>
              </a:buClr>
              <a:buSzPct val="100000"/>
              <a:defRPr sz="1800" i="0"/>
            </a:pPr>
            <a:r>
              <a:rPr lang="en-US" sz="2000" b="1" kern="0" dirty="0" smtClean="0">
                <a:solidFill>
                  <a:srgbClr val="790A26"/>
                </a:solidFill>
                <a:latin typeface="Calibri" panose="020F0502020204030204" pitchFamily="34" charset="0"/>
                <a:ea typeface="HelveticaNeueLT Std Lt"/>
                <a:cs typeface="HelveticaNeueLT Std Lt"/>
                <a:sym typeface="HelveticaNeueLT Std Lt"/>
              </a:rPr>
              <a:t>60 </a:t>
            </a:r>
            <a:r>
              <a:rPr lang="en-US" sz="2000" b="1" kern="0" dirty="0">
                <a:solidFill>
                  <a:srgbClr val="790A26"/>
                </a:solidFill>
                <a:latin typeface="Calibri" panose="020F0502020204030204" pitchFamily="34" charset="0"/>
                <a:ea typeface="HelveticaNeueLT Std Lt"/>
                <a:cs typeface="HelveticaNeueLT Std Lt"/>
                <a:sym typeface="HelveticaNeueLT Std Lt"/>
              </a:rPr>
              <a:t>minutes – 2 </a:t>
            </a:r>
            <a:r>
              <a:rPr lang="en-US" sz="2000" b="1" kern="0" dirty="0" smtClean="0">
                <a:solidFill>
                  <a:srgbClr val="790A26"/>
                </a:solidFill>
                <a:latin typeface="Calibri" panose="020F0502020204030204" pitchFamily="34" charset="0"/>
                <a:ea typeface="HelveticaNeueLT Std Lt"/>
                <a:cs typeface="HelveticaNeueLT Std Lt"/>
                <a:sym typeface="HelveticaNeueLT Std Lt"/>
              </a:rPr>
              <a:t>Role Plays</a:t>
            </a:r>
            <a:endParaRPr lang="en-US" sz="2000" b="1" kern="0" dirty="0">
              <a:solidFill>
                <a:srgbClr val="790A26"/>
              </a:solidFill>
              <a:latin typeface="Calibri" panose="020F0502020204030204" pitchFamily="34" charset="0"/>
              <a:ea typeface="HelveticaNeueLT Std Lt"/>
              <a:cs typeface="HelveticaNeueLT Std Lt"/>
              <a:sym typeface="HelveticaNeueLT Std Lt"/>
            </a:endParaRPr>
          </a:p>
          <a:p>
            <a:pPr lvl="0" defTabSz="457200">
              <a:lnSpc>
                <a:spcPct val="120000"/>
              </a:lnSpc>
              <a:buClr>
                <a:srgbClr val="632523"/>
              </a:buClr>
              <a:buSzPct val="100000"/>
              <a:defRPr sz="1800" i="0"/>
            </a:pPr>
            <a:endParaRPr lang="en-US" sz="2000" b="1" kern="0" dirty="0" smtClean="0">
              <a:solidFill>
                <a:srgbClr val="790A26"/>
              </a:solidFill>
              <a:latin typeface="Calibri" panose="020F0502020204030204" pitchFamily="34" charset="0"/>
              <a:ea typeface="HelveticaNeueLT Std"/>
              <a:cs typeface="HelveticaNeueLT Std"/>
              <a:sym typeface="HelveticaNeueLT Std"/>
            </a:endParaRPr>
          </a:p>
          <a:p>
            <a:pPr lvl="0" defTabSz="457200">
              <a:lnSpc>
                <a:spcPct val="120000"/>
              </a:lnSpc>
              <a:buClr>
                <a:srgbClr val="632523"/>
              </a:buClr>
              <a:buSzPct val="100000"/>
              <a:defRPr sz="1800" i="0"/>
            </a:pPr>
            <a:r>
              <a:rPr lang="en-US" sz="2000" b="1" kern="0" dirty="0" smtClean="0">
                <a:solidFill>
                  <a:srgbClr val="790A26"/>
                </a:solidFill>
                <a:latin typeface="Calibri" panose="020F0502020204030204" pitchFamily="34" charset="0"/>
                <a:ea typeface="HelveticaNeueLT Std"/>
                <a:cs typeface="HelveticaNeueLT Std"/>
                <a:sym typeface="HelveticaNeueLT Std"/>
              </a:rPr>
              <a:t>Roles</a:t>
            </a:r>
          </a:p>
          <a:p>
            <a:pPr marL="342900" lvl="0" indent="-342900" defTabSz="457200">
              <a:lnSpc>
                <a:spcPct val="120000"/>
              </a:lnSpc>
              <a:buClr>
                <a:srgbClr val="632523"/>
              </a:buClr>
              <a:buSzPct val="100000"/>
              <a:buFontTx/>
              <a:buChar char="•"/>
              <a:defRPr sz="1800" i="0"/>
            </a:pPr>
            <a:r>
              <a:rPr lang="en-US" sz="2000" kern="0" dirty="0" smtClean="0">
                <a:solidFill>
                  <a:srgbClr val="790A26"/>
                </a:solidFill>
                <a:latin typeface="Calibri" panose="020F0502020204030204" pitchFamily="34" charset="0"/>
                <a:ea typeface="HelveticaNeueLT Std"/>
                <a:cs typeface="HelveticaNeueLT Std"/>
                <a:sym typeface="HelveticaNeueLT Std"/>
              </a:rPr>
              <a:t>Facilitator</a:t>
            </a:r>
          </a:p>
          <a:p>
            <a:pPr marL="342900" lvl="0" indent="-342900" defTabSz="457200">
              <a:lnSpc>
                <a:spcPct val="120000"/>
              </a:lnSpc>
              <a:buClr>
                <a:srgbClr val="632523"/>
              </a:buClr>
              <a:buSzPct val="100000"/>
              <a:buFontTx/>
              <a:buChar char="•"/>
              <a:defRPr sz="1800" i="0"/>
            </a:pPr>
            <a:r>
              <a:rPr lang="en-US" sz="2000" kern="0" dirty="0" smtClean="0">
                <a:solidFill>
                  <a:srgbClr val="790A26"/>
                </a:solidFill>
                <a:latin typeface="Calibri" panose="020F0502020204030204" pitchFamily="34" charset="0"/>
                <a:ea typeface="HelveticaNeueLT Std"/>
                <a:cs typeface="HelveticaNeueLT Std"/>
                <a:sym typeface="HelveticaNeueLT Std"/>
              </a:rPr>
              <a:t>Patient</a:t>
            </a:r>
          </a:p>
          <a:p>
            <a:pPr marL="342900" lvl="0" indent="-342900" defTabSz="457200">
              <a:lnSpc>
                <a:spcPct val="120000"/>
              </a:lnSpc>
              <a:buClr>
                <a:srgbClr val="632523"/>
              </a:buClr>
              <a:buSzPct val="100000"/>
              <a:buFontTx/>
              <a:buChar char="•"/>
              <a:defRPr sz="1800" i="0"/>
            </a:pPr>
            <a:r>
              <a:rPr lang="en-US" sz="2000" kern="0" dirty="0" smtClean="0">
                <a:solidFill>
                  <a:srgbClr val="790A26"/>
                </a:solidFill>
                <a:latin typeface="Calibri" panose="020F0502020204030204" pitchFamily="34" charset="0"/>
                <a:ea typeface="HelveticaNeueLT Std"/>
                <a:cs typeface="HelveticaNeueLT Std"/>
                <a:sym typeface="HelveticaNeueLT Std"/>
              </a:rPr>
              <a:t>Provider</a:t>
            </a:r>
          </a:p>
          <a:p>
            <a:pPr marL="342900" lvl="0" indent="-342900" defTabSz="457200">
              <a:lnSpc>
                <a:spcPct val="120000"/>
              </a:lnSpc>
              <a:buClr>
                <a:srgbClr val="632523"/>
              </a:buClr>
              <a:buSzPct val="100000"/>
              <a:buFontTx/>
              <a:buChar char="•"/>
              <a:defRPr sz="1800" i="0"/>
            </a:pPr>
            <a:r>
              <a:rPr lang="en-US" sz="2000" kern="0" dirty="0" smtClean="0">
                <a:solidFill>
                  <a:srgbClr val="790A26"/>
                </a:solidFill>
                <a:latin typeface="Calibri" panose="020F0502020204030204" pitchFamily="34" charset="0"/>
                <a:ea typeface="HelveticaNeueLT Std"/>
                <a:cs typeface="HelveticaNeueLT Std"/>
                <a:sym typeface="HelveticaNeueLT Std"/>
              </a:rPr>
              <a:t>Observer</a:t>
            </a:r>
          </a:p>
          <a:p>
            <a:pPr marL="342900" lvl="0" indent="-342900" defTabSz="457200">
              <a:lnSpc>
                <a:spcPct val="120000"/>
              </a:lnSpc>
              <a:buClr>
                <a:srgbClr val="632523"/>
              </a:buClr>
              <a:buSzPct val="100000"/>
              <a:buFontTx/>
              <a:buChar char="•"/>
              <a:defRPr sz="1800" i="0"/>
            </a:pPr>
            <a:r>
              <a:rPr lang="en-US" sz="2000" kern="0" dirty="0" smtClean="0">
                <a:solidFill>
                  <a:srgbClr val="790A26"/>
                </a:solidFill>
                <a:latin typeface="Calibri" panose="020F0502020204030204" pitchFamily="34" charset="0"/>
                <a:ea typeface="HelveticaNeueLT Std"/>
                <a:cs typeface="HelveticaNeueLT Std"/>
                <a:sym typeface="HelveticaNeueLT Std"/>
              </a:rPr>
              <a:t>Note taker/large group debriefing representative</a:t>
            </a:r>
            <a:endParaRPr lang="en-US" sz="2000" kern="0" dirty="0">
              <a:solidFill>
                <a:srgbClr val="423A36"/>
              </a:solidFill>
              <a:latin typeface="Calibri" panose="020F0502020204030204" pitchFamily="34" charset="0"/>
              <a:ea typeface="HelveticaNeueLT Std Lt"/>
              <a:cs typeface="HelveticaNeueLT Std Lt"/>
              <a:sym typeface="HelveticaNeueLT Std Lt"/>
            </a:endParaRPr>
          </a:p>
          <a:p>
            <a:pPr lvl="0" defTabSz="457200">
              <a:lnSpc>
                <a:spcPct val="120000"/>
              </a:lnSpc>
              <a:buClr>
                <a:srgbClr val="632523"/>
              </a:buClr>
              <a:buSzPct val="100000"/>
              <a:defRPr sz="1800" i="0"/>
            </a:pPr>
            <a:endParaRPr lang="en-US" sz="2000" b="1" kern="0" dirty="0">
              <a:solidFill>
                <a:srgbClr val="790A26"/>
              </a:solidFill>
              <a:latin typeface="Calibri" panose="020F0502020204030204" pitchFamily="34" charset="0"/>
              <a:ea typeface="HelveticaNeueLT Std"/>
              <a:cs typeface="HelveticaNeueLT Std"/>
              <a:sym typeface="HelveticaNeueLT Std"/>
            </a:endParaRPr>
          </a:p>
          <a:p>
            <a:pPr lvl="0" defTabSz="457200">
              <a:lnSpc>
                <a:spcPct val="120000"/>
              </a:lnSpc>
              <a:buClr>
                <a:srgbClr val="632523"/>
              </a:buClr>
              <a:buSzPct val="100000"/>
              <a:defRPr sz="1800" i="0"/>
            </a:pPr>
            <a:r>
              <a:rPr lang="en-US" sz="2000" b="1" kern="0" dirty="0">
                <a:solidFill>
                  <a:srgbClr val="790A26"/>
                </a:solidFill>
                <a:latin typeface="Calibri" panose="020F0502020204030204" pitchFamily="34" charset="0"/>
                <a:ea typeface="HelveticaNeueLT Std"/>
                <a:cs typeface="HelveticaNeueLT Std"/>
                <a:sym typeface="HelveticaNeueLT Std"/>
              </a:rPr>
              <a:t>Role Information Provided</a:t>
            </a:r>
          </a:p>
          <a:p>
            <a:pPr marL="342900" lvl="0" indent="-342900" defTabSz="457200">
              <a:lnSpc>
                <a:spcPct val="120000"/>
              </a:lnSpc>
              <a:buClr>
                <a:srgbClr val="632523"/>
              </a:buClr>
              <a:buSzPct val="100000"/>
              <a:buFont typeface="Arial" panose="020B0604020202020204" pitchFamily="34" charset="0"/>
              <a:buChar char="•"/>
              <a:defRPr sz="1800" i="0"/>
            </a:pPr>
            <a:r>
              <a:rPr lang="en-US" sz="2000" kern="0" dirty="0">
                <a:solidFill>
                  <a:srgbClr val="790A26"/>
                </a:solidFill>
                <a:latin typeface="Calibri" panose="020F0502020204030204" pitchFamily="34" charset="0"/>
                <a:ea typeface="HelveticaNeueLT Std"/>
                <a:cs typeface="HelveticaNeueLT Std"/>
                <a:sym typeface="HelveticaNeueLT Std"/>
              </a:rPr>
              <a:t>Sexual orientation / Gender identity</a:t>
            </a:r>
          </a:p>
          <a:p>
            <a:pPr marL="342900" lvl="0" indent="-342900" defTabSz="457200">
              <a:lnSpc>
                <a:spcPct val="120000"/>
              </a:lnSpc>
              <a:buClr>
                <a:srgbClr val="632523"/>
              </a:buClr>
              <a:buSzPct val="100000"/>
              <a:buFont typeface="Arial" panose="020B0604020202020204" pitchFamily="34" charset="0"/>
              <a:buChar char="•"/>
              <a:defRPr sz="1800" i="0"/>
            </a:pPr>
            <a:r>
              <a:rPr lang="en-US" sz="2000" kern="0" dirty="0">
                <a:solidFill>
                  <a:srgbClr val="790A26"/>
                </a:solidFill>
                <a:latin typeface="Calibri" panose="020F0502020204030204" pitchFamily="34" charset="0"/>
                <a:ea typeface="HelveticaNeueLT Std"/>
                <a:cs typeface="HelveticaNeueLT Std"/>
                <a:sym typeface="HelveticaNeueLT Std"/>
              </a:rPr>
              <a:t>Racial / ethnic </a:t>
            </a:r>
            <a:r>
              <a:rPr lang="en-US" sz="2000" kern="0" dirty="0" smtClean="0">
                <a:solidFill>
                  <a:srgbClr val="790A26"/>
                </a:solidFill>
                <a:latin typeface="Calibri" panose="020F0502020204030204" pitchFamily="34" charset="0"/>
                <a:ea typeface="HelveticaNeueLT Std"/>
                <a:cs typeface="HelveticaNeueLT Std"/>
                <a:sym typeface="HelveticaNeueLT Std"/>
              </a:rPr>
              <a:t>minority self-identification</a:t>
            </a:r>
            <a:endParaRPr lang="en-US" sz="2000" kern="0" dirty="0">
              <a:solidFill>
                <a:srgbClr val="790A26"/>
              </a:solidFill>
              <a:latin typeface="Calibri" panose="020F0502020204030204" pitchFamily="34" charset="0"/>
              <a:ea typeface="HelveticaNeueLT Std"/>
              <a:cs typeface="HelveticaNeueLT Std"/>
              <a:sym typeface="HelveticaNeueLT Std"/>
            </a:endParaRPr>
          </a:p>
          <a:p>
            <a:pPr marL="342900" lvl="0" indent="-342900" defTabSz="457200">
              <a:lnSpc>
                <a:spcPct val="120000"/>
              </a:lnSpc>
              <a:buClr>
                <a:srgbClr val="632523"/>
              </a:buClr>
              <a:buSzPct val="100000"/>
              <a:buFont typeface="Arial" panose="020B0604020202020204" pitchFamily="34" charset="0"/>
              <a:buChar char="•"/>
              <a:defRPr sz="1800" i="0"/>
            </a:pPr>
            <a:r>
              <a:rPr lang="en-US" sz="2000" kern="0" dirty="0" smtClean="0">
                <a:solidFill>
                  <a:srgbClr val="790A26"/>
                </a:solidFill>
                <a:latin typeface="Calibri" panose="020F0502020204030204" pitchFamily="34" charset="0"/>
                <a:ea typeface="HelveticaNeueLT Std"/>
                <a:cs typeface="HelveticaNeueLT Std"/>
                <a:sym typeface="HelveticaNeueLT Std"/>
              </a:rPr>
              <a:t>Some medical and social history</a:t>
            </a:r>
          </a:p>
          <a:p>
            <a:pPr marL="342900" lvl="0" indent="-342900" defTabSz="457200">
              <a:lnSpc>
                <a:spcPct val="120000"/>
              </a:lnSpc>
              <a:buClr>
                <a:srgbClr val="632523"/>
              </a:buClr>
              <a:buSzPct val="100000"/>
              <a:buFont typeface="Arial" panose="020B0604020202020204" pitchFamily="34" charset="0"/>
              <a:buChar char="•"/>
              <a:defRPr sz="1800" i="0"/>
            </a:pPr>
            <a:r>
              <a:rPr lang="en-US" sz="2000" kern="0" dirty="0" smtClean="0">
                <a:solidFill>
                  <a:srgbClr val="790A26"/>
                </a:solidFill>
                <a:latin typeface="Calibri" panose="020F0502020204030204" pitchFamily="34" charset="0"/>
                <a:ea typeface="HelveticaNeueLT Std"/>
                <a:cs typeface="HelveticaNeueLT Std"/>
                <a:sym typeface="HelveticaNeueLT Std"/>
              </a:rPr>
              <a:t>Purpose of the healthcare visit</a:t>
            </a:r>
          </a:p>
          <a:p>
            <a:pPr lvl="0" defTabSz="457200">
              <a:lnSpc>
                <a:spcPct val="120000"/>
              </a:lnSpc>
              <a:buClr>
                <a:srgbClr val="632523"/>
              </a:buClr>
              <a:buSzPct val="100000"/>
              <a:defRPr sz="1800" i="0"/>
            </a:pPr>
            <a:endParaRPr lang="en-US" sz="2000" b="1" kern="0" dirty="0" smtClean="0">
              <a:solidFill>
                <a:srgbClr val="790A26"/>
              </a:solidFill>
              <a:latin typeface="Calibri" panose="020F0502020204030204" pitchFamily="34" charset="0"/>
              <a:ea typeface="HelveticaNeueLT Std"/>
              <a:cs typeface="HelveticaNeueLT Std"/>
              <a:sym typeface="HelveticaNeueLT Std"/>
            </a:endParaRPr>
          </a:p>
          <a:p>
            <a:pPr lvl="0" defTabSz="457200">
              <a:lnSpc>
                <a:spcPct val="120000"/>
              </a:lnSpc>
              <a:buClr>
                <a:srgbClr val="632523"/>
              </a:buClr>
              <a:buSzPct val="100000"/>
              <a:defRPr sz="1800" i="0"/>
            </a:pPr>
            <a:r>
              <a:rPr lang="en-US" sz="2000" b="1" kern="0" dirty="0" err="1" smtClean="0">
                <a:solidFill>
                  <a:srgbClr val="790A26"/>
                </a:solidFill>
                <a:latin typeface="Calibri" panose="020F0502020204030204" pitchFamily="34" charset="0"/>
                <a:ea typeface="HelveticaNeueLT Std"/>
                <a:cs typeface="HelveticaNeueLT Std"/>
                <a:sym typeface="HelveticaNeueLT Std"/>
              </a:rPr>
              <a:t>SDM</a:t>
            </a:r>
            <a:r>
              <a:rPr lang="en-US" sz="2000" b="1" kern="0" dirty="0" smtClean="0">
                <a:solidFill>
                  <a:srgbClr val="790A26"/>
                </a:solidFill>
                <a:latin typeface="Calibri" panose="020F0502020204030204" pitchFamily="34" charset="0"/>
                <a:ea typeface="HelveticaNeueLT Std"/>
                <a:cs typeface="HelveticaNeueLT Std"/>
                <a:sym typeface="HelveticaNeueLT Std"/>
              </a:rPr>
              <a:t> </a:t>
            </a:r>
            <a:r>
              <a:rPr lang="en-US" sz="2000" b="1" kern="0" dirty="0">
                <a:solidFill>
                  <a:srgbClr val="790A26"/>
                </a:solidFill>
                <a:latin typeface="Calibri" panose="020F0502020204030204" pitchFamily="34" charset="0"/>
                <a:ea typeface="HelveticaNeueLT Std"/>
                <a:cs typeface="HelveticaNeueLT Std"/>
                <a:sym typeface="HelveticaNeueLT Std"/>
              </a:rPr>
              <a:t>continuum</a:t>
            </a:r>
          </a:p>
          <a:p>
            <a:pPr lvl="0" defTabSz="457200">
              <a:lnSpc>
                <a:spcPct val="120000"/>
              </a:lnSpc>
              <a:buClr>
                <a:srgbClr val="632523"/>
              </a:buClr>
              <a:buSzPct val="100000"/>
              <a:defRPr sz="1800" i="0"/>
            </a:pPr>
            <a:r>
              <a:rPr lang="en-US" sz="2000" kern="0" dirty="0">
                <a:solidFill>
                  <a:srgbClr val="790A26"/>
                </a:solidFill>
                <a:latin typeface="Calibri" panose="020F0502020204030204" pitchFamily="34" charset="0"/>
                <a:ea typeface="HelveticaNeueLT Std"/>
                <a:cs typeface="HelveticaNeueLT Std"/>
                <a:sym typeface="HelveticaNeueLT Std"/>
              </a:rPr>
              <a:t>Discuss, Debate, </a:t>
            </a:r>
            <a:r>
              <a:rPr lang="en-US" sz="2000" kern="0" dirty="0" smtClean="0">
                <a:solidFill>
                  <a:srgbClr val="790A26"/>
                </a:solidFill>
                <a:latin typeface="Calibri" panose="020F0502020204030204" pitchFamily="34" charset="0"/>
                <a:ea typeface="HelveticaNeueLT Std"/>
                <a:cs typeface="HelveticaNeueLT Std"/>
                <a:sym typeface="HelveticaNeueLT Std"/>
              </a:rPr>
              <a:t>Decide</a:t>
            </a:r>
            <a:endParaRPr lang="en-US" sz="2000" i="1" kern="0" dirty="0">
              <a:solidFill>
                <a:sysClr val="windowText" lastClr="000000"/>
              </a:solidFill>
              <a:latin typeface="Calibri" panose="020F0502020204030204" pitchFamily="34" charset="0"/>
              <a:ea typeface="HelveticaNeueLT Std"/>
              <a:cs typeface="HelveticaNeueLT Std"/>
              <a:sym typeface="HelveticaNeueLT Std"/>
            </a:endParaRPr>
          </a:p>
        </p:txBody>
      </p:sp>
    </p:spTree>
    <p:extLst>
      <p:ext uri="{BB962C8B-B14F-4D97-AF65-F5344CB8AC3E}">
        <p14:creationId xmlns:p14="http://schemas.microsoft.com/office/powerpoint/2010/main" val="395433557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6" name="Shape 91"/>
          <p:cNvSpPr/>
          <p:nvPr/>
        </p:nvSpPr>
        <p:spPr>
          <a:xfrm>
            <a:off x="12700" y="1143000"/>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2" name="Title 1"/>
          <p:cNvSpPr>
            <a:spLocks noGrp="1"/>
          </p:cNvSpPr>
          <p:nvPr>
            <p:ph type="title"/>
          </p:nvPr>
        </p:nvSpPr>
        <p:spPr>
          <a:xfrm>
            <a:off x="463550" y="-30163"/>
            <a:ext cx="8229600" cy="1508125"/>
          </a:xfrm>
        </p:spPr>
        <p:txBody>
          <a:bodyPr/>
          <a:lstStyle/>
          <a:p>
            <a:r>
              <a:rPr lang="en-US" sz="4000" b="1" dirty="0" smtClean="0">
                <a:solidFill>
                  <a:schemeClr val="tx1"/>
                </a:solidFill>
                <a:latin typeface="Calibri" panose="020F0502020204030204" pitchFamily="34" charset="0"/>
              </a:rPr>
              <a:t>Safe Space Reminder</a:t>
            </a:r>
            <a:endParaRPr lang="en-US" sz="4000" b="1" dirty="0">
              <a:solidFill>
                <a:schemeClr val="tx1"/>
              </a:solidFill>
              <a:latin typeface="Calibri" panose="020F0502020204030204" pitchFamily="34" charset="0"/>
            </a:endParaRPr>
          </a:p>
        </p:txBody>
      </p:sp>
      <p:sp>
        <p:nvSpPr>
          <p:cNvPr id="3" name="Text Placeholder 2"/>
          <p:cNvSpPr>
            <a:spLocks noGrp="1"/>
          </p:cNvSpPr>
          <p:nvPr>
            <p:ph type="body" idx="1"/>
          </p:nvPr>
        </p:nvSpPr>
        <p:spPr/>
        <p:txBody>
          <a:bodyPr/>
          <a:lstStyle/>
          <a:p>
            <a:pPr marL="257175" lvl="0" indent="-257175" algn="l">
              <a:lnSpc>
                <a:spcPct val="120000"/>
              </a:lnSpc>
              <a:buClr>
                <a:srgbClr val="632523"/>
              </a:buClr>
              <a:defRPr sz="1800" i="0"/>
            </a:pPr>
            <a:r>
              <a:rPr lang="en-US" sz="2800" b="1" dirty="0" smtClean="0">
                <a:solidFill>
                  <a:schemeClr val="accent6">
                    <a:lumMod val="50000"/>
                  </a:schemeClr>
                </a:solidFill>
                <a:latin typeface="Calibri" panose="020F0502020204030204" pitchFamily="34" charset="0"/>
                <a:ea typeface="HelveticaNeueLT Std"/>
                <a:cs typeface="Helvetica"/>
                <a:sym typeface="HelveticaNeueLT Std"/>
              </a:rPr>
              <a:t>Respect</a:t>
            </a:r>
            <a:endParaRPr lang="en-US" sz="2800" b="1" dirty="0" smtClean="0">
              <a:solidFill>
                <a:schemeClr val="accent6">
                  <a:lumMod val="50000"/>
                </a:schemeClr>
              </a:solidFill>
              <a:latin typeface="Calibri" panose="020F0502020204030204" pitchFamily="34" charset="0"/>
              <a:ea typeface="HelveticaNeueLT Std Lt"/>
              <a:cs typeface="Helvetica"/>
              <a:sym typeface="HelveticaNeueLT Std Lt"/>
            </a:endParaRPr>
          </a:p>
          <a:p>
            <a:pPr lvl="0" algn="l">
              <a:lnSpc>
                <a:spcPct val="120000"/>
              </a:lnSpc>
              <a:defRPr sz="1800" i="0"/>
            </a:pPr>
            <a:endParaRPr lang="en-US" sz="1200" b="1" dirty="0" smtClean="0">
              <a:solidFill>
                <a:schemeClr val="accent6">
                  <a:lumMod val="50000"/>
                </a:schemeClr>
              </a:solidFill>
              <a:latin typeface="Calibri" panose="020F0502020204030204" pitchFamily="34" charset="0"/>
              <a:ea typeface="HelveticaNeueLT Std Lt"/>
              <a:cs typeface="Helvetica"/>
              <a:sym typeface="HelveticaNeueLT Std Lt"/>
            </a:endParaRPr>
          </a:p>
          <a:p>
            <a:pPr marL="257175" lvl="0" indent="-257175" algn="l">
              <a:lnSpc>
                <a:spcPct val="120000"/>
              </a:lnSpc>
              <a:buClr>
                <a:srgbClr val="632523"/>
              </a:buClr>
              <a:defRPr sz="1800" i="0"/>
            </a:pPr>
            <a:r>
              <a:rPr lang="en-US" sz="2800" b="1" dirty="0" smtClean="0">
                <a:solidFill>
                  <a:schemeClr val="accent6">
                    <a:lumMod val="50000"/>
                  </a:schemeClr>
                </a:solidFill>
                <a:latin typeface="Calibri" panose="020F0502020204030204" pitchFamily="34" charset="0"/>
                <a:ea typeface="HelveticaNeueLT Std Lt"/>
                <a:cs typeface="Helvetica"/>
                <a:sym typeface="HelveticaNeueLT Std"/>
              </a:rPr>
              <a:t>Openness</a:t>
            </a:r>
            <a:endParaRPr lang="en-US" sz="2800" b="1" dirty="0" smtClean="0">
              <a:solidFill>
                <a:schemeClr val="accent6">
                  <a:lumMod val="50000"/>
                </a:schemeClr>
              </a:solidFill>
              <a:latin typeface="Calibri" panose="020F0502020204030204" pitchFamily="34" charset="0"/>
              <a:ea typeface="HelveticaNeueLT Std Lt"/>
              <a:cs typeface="Helvetica"/>
              <a:sym typeface="HelveticaNeueLT Std Lt"/>
            </a:endParaRPr>
          </a:p>
          <a:p>
            <a:pPr lvl="0" algn="l">
              <a:lnSpc>
                <a:spcPct val="120000"/>
              </a:lnSpc>
              <a:defRPr sz="1800" i="0"/>
            </a:pPr>
            <a:endParaRPr lang="en-US" sz="1200" b="1" dirty="0" smtClean="0">
              <a:solidFill>
                <a:schemeClr val="accent6">
                  <a:lumMod val="50000"/>
                </a:schemeClr>
              </a:solidFill>
              <a:latin typeface="Calibri" panose="020F0502020204030204" pitchFamily="34" charset="0"/>
              <a:ea typeface="HelveticaNeueLT Std Lt"/>
              <a:cs typeface="Helvetica"/>
              <a:sym typeface="HelveticaNeueLT Std Lt"/>
            </a:endParaRPr>
          </a:p>
          <a:p>
            <a:pPr marL="257175" lvl="0" indent="-257175" algn="l">
              <a:lnSpc>
                <a:spcPct val="120000"/>
              </a:lnSpc>
              <a:buClr>
                <a:srgbClr val="632523"/>
              </a:buClr>
              <a:defRPr sz="1800" i="0"/>
            </a:pPr>
            <a:r>
              <a:rPr lang="en-US" sz="2800" b="1" dirty="0" smtClean="0">
                <a:solidFill>
                  <a:schemeClr val="accent6">
                    <a:lumMod val="50000"/>
                  </a:schemeClr>
                </a:solidFill>
                <a:latin typeface="Calibri" panose="020F0502020204030204" pitchFamily="34" charset="0"/>
                <a:ea typeface="HelveticaNeueLT Std"/>
                <a:cs typeface="Helvetica"/>
                <a:sym typeface="HelveticaNeueLT Std"/>
              </a:rPr>
              <a:t>Participate</a:t>
            </a:r>
          </a:p>
          <a:p>
            <a:pPr lvl="0" algn="l">
              <a:lnSpc>
                <a:spcPct val="120000"/>
              </a:lnSpc>
              <a:defRPr sz="1800" i="0"/>
            </a:pPr>
            <a:endParaRPr lang="en-US" sz="1200" b="1" dirty="0" smtClean="0">
              <a:solidFill>
                <a:schemeClr val="accent6">
                  <a:lumMod val="50000"/>
                </a:schemeClr>
              </a:solidFill>
              <a:latin typeface="Calibri" panose="020F0502020204030204" pitchFamily="34" charset="0"/>
              <a:ea typeface="HelveticaNeueLT Std Lt"/>
              <a:cs typeface="Helvetica"/>
              <a:sym typeface="HelveticaNeueLT Std Lt"/>
            </a:endParaRPr>
          </a:p>
          <a:p>
            <a:pPr marL="257175" lvl="0" indent="-257175" algn="l">
              <a:lnSpc>
                <a:spcPct val="120000"/>
              </a:lnSpc>
              <a:buClr>
                <a:srgbClr val="632523"/>
              </a:buClr>
              <a:defRPr sz="1800" i="0"/>
            </a:pPr>
            <a:r>
              <a:rPr lang="en-US" sz="2800" b="1" dirty="0" err="1" smtClean="0">
                <a:solidFill>
                  <a:schemeClr val="accent6">
                    <a:lumMod val="50000"/>
                  </a:schemeClr>
                </a:solidFill>
                <a:latin typeface="Calibri" panose="020F0502020204030204" pitchFamily="34" charset="0"/>
                <a:ea typeface="HelveticaNeueLT Std Lt"/>
                <a:cs typeface="Helvetica"/>
                <a:sym typeface="HelveticaNeueLT Std Lt"/>
              </a:rPr>
              <a:t>Escuchar</a:t>
            </a:r>
            <a:r>
              <a:rPr lang="en-US" sz="2800" b="1" dirty="0" smtClean="0">
                <a:solidFill>
                  <a:schemeClr val="accent6">
                    <a:lumMod val="50000"/>
                  </a:schemeClr>
                </a:solidFill>
                <a:latin typeface="Calibri" panose="020F0502020204030204" pitchFamily="34" charset="0"/>
                <a:ea typeface="HelveticaNeueLT Std Lt"/>
                <a:cs typeface="Helvetica"/>
                <a:sym typeface="HelveticaNeueLT Std Lt"/>
              </a:rPr>
              <a:t> (To Listen)</a:t>
            </a:r>
            <a:endParaRPr lang="en-US" sz="2800" b="1" dirty="0" smtClean="0">
              <a:solidFill>
                <a:schemeClr val="accent6">
                  <a:lumMod val="50000"/>
                </a:schemeClr>
              </a:solidFill>
              <a:latin typeface="Calibri" panose="020F0502020204030204" pitchFamily="34" charset="0"/>
              <a:ea typeface="HelveticaNeueLT Std"/>
              <a:cs typeface="Helvetica"/>
              <a:sym typeface="HelveticaNeueLT Std"/>
            </a:endParaRPr>
          </a:p>
          <a:p>
            <a:pPr lvl="0" algn="l">
              <a:lnSpc>
                <a:spcPct val="120000"/>
              </a:lnSpc>
              <a:defRPr sz="1800" i="0"/>
            </a:pPr>
            <a:endParaRPr lang="en-US" sz="1200" b="1" dirty="0" smtClean="0">
              <a:solidFill>
                <a:schemeClr val="accent6">
                  <a:lumMod val="50000"/>
                </a:schemeClr>
              </a:solidFill>
              <a:latin typeface="Calibri" panose="020F0502020204030204" pitchFamily="34" charset="0"/>
              <a:ea typeface="HelveticaNeueLT Std"/>
              <a:cs typeface="Helvetica"/>
              <a:sym typeface="HelveticaNeueLT Std"/>
            </a:endParaRPr>
          </a:p>
          <a:p>
            <a:pPr marL="257175" lvl="0" indent="-257175" algn="l">
              <a:lnSpc>
                <a:spcPct val="120000"/>
              </a:lnSpc>
              <a:buClr>
                <a:srgbClr val="632523"/>
              </a:buClr>
              <a:defRPr sz="1800" i="0"/>
            </a:pPr>
            <a:r>
              <a:rPr lang="en-US" sz="2800" b="1" dirty="0" smtClean="0">
                <a:solidFill>
                  <a:schemeClr val="accent6">
                    <a:lumMod val="50000"/>
                  </a:schemeClr>
                </a:solidFill>
                <a:latin typeface="Calibri" panose="020F0502020204030204" pitchFamily="34" charset="0"/>
                <a:ea typeface="HelveticaNeueLT Std"/>
                <a:cs typeface="Helvetica"/>
                <a:sym typeface="HelveticaNeueLT Std"/>
              </a:rPr>
              <a:t>Safety</a:t>
            </a:r>
          </a:p>
          <a:p>
            <a:endParaRPr lang="en-US" dirty="0"/>
          </a:p>
        </p:txBody>
      </p:sp>
      <p:pic>
        <p:nvPicPr>
          <p:cNvPr id="2050" name="Picture 2" descr="E:\Talks\GLMA\Safe Space.jpg"/>
          <p:cNvPicPr>
            <a:picLocks noChangeAspect="1" noChangeArrowheads="1"/>
          </p:cNvPicPr>
          <p:nvPr/>
        </p:nvPicPr>
        <p:blipFill rotWithShape="1">
          <a:blip r:embed="rId2" cstate="print"/>
          <a:srcRect l="10717" t="11470" r="11387" b="11789"/>
          <a:stretch/>
        </p:blipFill>
        <p:spPr bwMode="auto">
          <a:xfrm>
            <a:off x="4432663" y="1672046"/>
            <a:ext cx="4110446" cy="4049485"/>
          </a:xfrm>
          <a:prstGeom prst="rect">
            <a:avLst/>
          </a:prstGeom>
          <a:noFill/>
        </p:spPr>
      </p:pic>
      <p:sp>
        <p:nvSpPr>
          <p:cNvPr id="12" name="Rectangle 11"/>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3"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Tree>
    <p:extLst>
      <p:ext uri="{BB962C8B-B14F-4D97-AF65-F5344CB8AC3E}">
        <p14:creationId xmlns:p14="http://schemas.microsoft.com/office/powerpoint/2010/main" val="295598850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0" y="0"/>
            <a:ext cx="9144000" cy="6858000"/>
          </a:xfrm>
          <a:prstGeom prst="rect">
            <a:avLst/>
          </a:prstGeom>
          <a:solidFill>
            <a:srgbClr val="8A0028"/>
          </a:solidFill>
          <a:ln w="12700">
            <a:miter lim="400000"/>
          </a:ln>
        </p:spPr>
        <p:txBody>
          <a:bodyPr lIns="0" tIns="0" rIns="0" bIns="0" anchor="ctr"/>
          <a:lstStyle/>
          <a:p>
            <a:pPr lvl="0">
              <a:defRPr sz="1800" i="0">
                <a:solidFill>
                  <a:srgbClr val="FFFFFF"/>
                </a:solidFill>
              </a:defRPr>
            </a:pPr>
            <a:endParaRPr/>
          </a:p>
        </p:txBody>
      </p:sp>
      <p:sp>
        <p:nvSpPr>
          <p:cNvPr id="95" name="Shape 95"/>
          <p:cNvSpPr/>
          <p:nvPr/>
        </p:nvSpPr>
        <p:spPr>
          <a:xfrm>
            <a:off x="292100" y="303213"/>
            <a:ext cx="8559800" cy="5416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10000"/>
              </a:lnSpc>
              <a:defRPr sz="2400" b="1" i="0">
                <a:solidFill>
                  <a:srgbClr val="FFFFFF"/>
                </a:solidFill>
                <a:latin typeface="HelveticaNeueLT Std"/>
                <a:ea typeface="HelveticaNeueLT Std"/>
                <a:cs typeface="HelveticaNeueLT Std"/>
                <a:sym typeface="HelveticaNeueLT Std"/>
              </a:defRPr>
            </a:lvl1pPr>
          </a:lstStyle>
          <a:p>
            <a:pPr lvl="0">
              <a:defRPr sz="1800" b="0">
                <a:solidFill>
                  <a:srgbClr val="000000"/>
                </a:solidFill>
              </a:defRPr>
            </a:pPr>
            <a:r>
              <a:rPr lang="en-US" sz="3200" b="1" dirty="0" smtClean="0">
                <a:solidFill>
                  <a:srgbClr val="FFFFFF"/>
                </a:solidFill>
                <a:latin typeface="Calibri" panose="020F0502020204030204" pitchFamily="34" charset="0"/>
              </a:rPr>
              <a:t>Report Back</a:t>
            </a:r>
            <a:endParaRPr sz="3200" b="1" dirty="0">
              <a:solidFill>
                <a:srgbClr val="FFFFFF"/>
              </a:solidFill>
              <a:latin typeface="Calibri" panose="020F0502020204030204" pitchFamily="34" charset="0"/>
            </a:endParaRPr>
          </a:p>
        </p:txBody>
      </p:sp>
      <p:sp>
        <p:nvSpPr>
          <p:cNvPr id="96" name="Shape 96"/>
          <p:cNvSpPr/>
          <p:nvPr/>
        </p:nvSpPr>
        <p:spPr>
          <a:xfrm>
            <a:off x="0" y="303213"/>
            <a:ext cx="9131300" cy="1"/>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
        <p:nvSpPr>
          <p:cNvPr id="97" name="Shape 97"/>
          <p:cNvSpPr/>
          <p:nvPr/>
        </p:nvSpPr>
        <p:spPr>
          <a:xfrm>
            <a:off x="0" y="1724025"/>
            <a:ext cx="9131300" cy="0"/>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
        <p:nvSpPr>
          <p:cNvPr id="98" name="Shape 98"/>
          <p:cNvSpPr/>
          <p:nvPr/>
        </p:nvSpPr>
        <p:spPr>
          <a:xfrm>
            <a:off x="292100" y="6223000"/>
            <a:ext cx="2933700" cy="1692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i="0"/>
            </a:pPr>
            <a:r>
              <a:rPr lang="en-US" sz="1100" dirty="0" smtClean="0">
                <a:solidFill>
                  <a:srgbClr val="FFFFFF"/>
                </a:solidFill>
                <a:latin typeface="HelveticaNeueLT Std Blk"/>
                <a:ea typeface="HelveticaNeueLT Std Blk"/>
                <a:cs typeface="HelveticaNeueLT Std Blk"/>
                <a:sym typeface="HelveticaNeueLT Std Blk"/>
              </a:rPr>
              <a:t>Agency for Healthcare Research and Quality</a:t>
            </a:r>
            <a:endParaRPr sz="2000" i="1" dirty="0">
              <a:latin typeface="HelveticaNeueLT Std"/>
              <a:ea typeface="HelveticaNeueLT Std"/>
              <a:cs typeface="HelveticaNeueLT Std"/>
              <a:sym typeface="HelveticaNeueLT Std"/>
            </a:endParaRPr>
          </a:p>
        </p:txBody>
      </p:sp>
    </p:spTree>
    <p:extLst>
      <p:ext uri="{BB962C8B-B14F-4D97-AF65-F5344CB8AC3E}">
        <p14:creationId xmlns:p14="http://schemas.microsoft.com/office/powerpoint/2010/main" val="26077152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24" name="Shape 91"/>
          <p:cNvSpPr/>
          <p:nvPr/>
        </p:nvSpPr>
        <p:spPr>
          <a:xfrm>
            <a:off x="30117" y="1247503"/>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90" name="Shape 90"/>
          <p:cNvSpPr/>
          <p:nvPr/>
        </p:nvSpPr>
        <p:spPr>
          <a:xfrm>
            <a:off x="0" y="1965325"/>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89" name="Shape 89"/>
          <p:cNvSpPr/>
          <p:nvPr/>
        </p:nvSpPr>
        <p:spPr>
          <a:xfrm>
            <a:off x="330200" y="1955949"/>
            <a:ext cx="8458200" cy="517064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numCol="3" spcCol="91439">
            <a:spAutoFit/>
          </a:bodyPr>
          <a:lstStyle/>
          <a:p>
            <a:pPr defTabSz="457200">
              <a:lnSpc>
                <a:spcPct val="120000"/>
              </a:lnSpc>
              <a:defRPr sz="1800" i="0"/>
            </a:pPr>
            <a:r>
              <a:rPr lang="en-US" sz="1300" b="1" kern="0" dirty="0" smtClean="0">
                <a:solidFill>
                  <a:srgbClr val="AE4845">
                    <a:lumMod val="50000"/>
                  </a:srgbClr>
                </a:solidFill>
                <a:latin typeface="HelveticaNeueLT Std"/>
                <a:ea typeface="HelveticaNeueLT Std"/>
                <a:cs typeface="HelveticaNeueLT Std"/>
                <a:sym typeface="HelveticaNeueLT Std"/>
              </a:rPr>
              <a:t>Indiana University</a:t>
            </a:r>
            <a:endParaRPr lang="en-US" sz="1300" kern="0" dirty="0" smtClean="0">
              <a:solidFill>
                <a:srgbClr val="AE4845">
                  <a:lumMod val="50000"/>
                </a:srgbClr>
              </a:solidFill>
              <a:latin typeface="HelveticaNeueLT Std Lt"/>
              <a:ea typeface="HelveticaNeueLT Std Lt"/>
              <a:cs typeface="HelveticaNeueLT Std Lt"/>
              <a:sym typeface="HelveticaNeueLT Std Lt"/>
            </a:endParaRPr>
          </a:p>
          <a:p>
            <a:pPr defTabSz="457200">
              <a:lnSpc>
                <a:spcPct val="120000"/>
              </a:lnSpc>
              <a:defRPr sz="1800" i="0"/>
            </a:pPr>
            <a:r>
              <a:rPr lang="en-US" sz="1300" kern="0" dirty="0" smtClean="0">
                <a:solidFill>
                  <a:srgbClr val="AE4845">
                    <a:lumMod val="50000"/>
                  </a:srgbClr>
                </a:solidFill>
                <a:latin typeface="Helvetica Neue Light"/>
                <a:ea typeface="HelveticaNeueLT Std"/>
                <a:cs typeface="Helvetica Neue Light"/>
                <a:sym typeface="HelveticaNeueLT Std"/>
              </a:rPr>
              <a:t>Alexia </a:t>
            </a:r>
            <a:r>
              <a:rPr lang="en-US" sz="1300" kern="0" dirty="0" err="1" smtClean="0">
                <a:solidFill>
                  <a:srgbClr val="AE4845">
                    <a:lumMod val="50000"/>
                  </a:srgbClr>
                </a:solidFill>
                <a:latin typeface="Helvetica Neue Light"/>
                <a:ea typeface="HelveticaNeueLT Std"/>
                <a:cs typeface="Helvetica Neue Light"/>
                <a:sym typeface="HelveticaNeueLT Std"/>
              </a:rPr>
              <a:t>Torke</a:t>
            </a:r>
            <a:r>
              <a:rPr lang="en-US" sz="1300" kern="0" dirty="0" smtClean="0">
                <a:solidFill>
                  <a:srgbClr val="AE4845">
                    <a:lumMod val="50000"/>
                  </a:srgbClr>
                </a:solidFill>
                <a:latin typeface="Helvetica Neue Light"/>
                <a:ea typeface="HelveticaNeueLT Std"/>
                <a:cs typeface="Helvetica Neue Light"/>
                <a:sym typeface="HelveticaNeueLT Std"/>
              </a:rPr>
              <a:t>, MD</a:t>
            </a:r>
          </a:p>
          <a:p>
            <a:pPr defTabSz="457200">
              <a:lnSpc>
                <a:spcPct val="120000"/>
              </a:lnSpc>
              <a:defRPr sz="1800" i="0"/>
            </a:pPr>
            <a:endParaRPr lang="en-US" sz="1000" kern="0" dirty="0">
              <a:solidFill>
                <a:srgbClr val="AE4845">
                  <a:lumMod val="50000"/>
                </a:srgbClr>
              </a:solidFill>
              <a:latin typeface="Helvetica Neue Light"/>
              <a:ea typeface="HelveticaNeueLT Std"/>
              <a:cs typeface="Helvetica Neue Light"/>
              <a:sym typeface="HelveticaNeueLT Std"/>
            </a:endParaRPr>
          </a:p>
          <a:p>
            <a:pPr defTabSz="457200">
              <a:lnSpc>
                <a:spcPct val="120000"/>
              </a:lnSpc>
              <a:defRPr sz="1800" i="0"/>
            </a:pPr>
            <a:r>
              <a:rPr lang="en-US" sz="1300" b="1" kern="0" dirty="0" smtClean="0">
                <a:solidFill>
                  <a:srgbClr val="AE4845">
                    <a:lumMod val="50000"/>
                  </a:srgbClr>
                </a:solidFill>
                <a:latin typeface="Helvetica Neue Light"/>
                <a:ea typeface="HelveticaNeueLT Std"/>
                <a:cs typeface="Helvetica Neue Light"/>
                <a:sym typeface="HelveticaNeueLT Std"/>
              </a:rPr>
              <a:t>University of California, San Francisco</a:t>
            </a:r>
          </a:p>
          <a:p>
            <a:pPr defTabSz="457200">
              <a:lnSpc>
                <a:spcPct val="120000"/>
              </a:lnSpc>
              <a:defRPr sz="1800" i="0"/>
            </a:pPr>
            <a:r>
              <a:rPr lang="en-US" sz="1300" kern="0" dirty="0" smtClean="0">
                <a:solidFill>
                  <a:srgbClr val="AE4845">
                    <a:lumMod val="50000"/>
                  </a:srgbClr>
                </a:solidFill>
                <a:latin typeface="Helvetica Neue Light"/>
                <a:ea typeface="HelveticaNeueLT Std"/>
                <a:cs typeface="Helvetica Neue Light"/>
                <a:sym typeface="HelveticaNeueLT Std"/>
              </a:rPr>
              <a:t>Judy Tan, PhD</a:t>
            </a:r>
          </a:p>
          <a:p>
            <a:pPr defTabSz="457200">
              <a:lnSpc>
                <a:spcPct val="120000"/>
              </a:lnSpc>
              <a:defRPr sz="1800" i="0"/>
            </a:pPr>
            <a:endParaRPr lang="en-US" sz="1000" b="1" kern="0" dirty="0" smtClean="0">
              <a:solidFill>
                <a:srgbClr val="AE4845">
                  <a:lumMod val="50000"/>
                </a:srgbClr>
              </a:solidFill>
              <a:latin typeface="HelveticaNeueLT Std"/>
              <a:ea typeface="HelveticaNeueLT Std"/>
              <a:cs typeface="HelveticaNeueLT Std"/>
              <a:sym typeface="HelveticaNeueLT Std"/>
            </a:endParaRPr>
          </a:p>
          <a:p>
            <a:pPr defTabSz="457200">
              <a:lnSpc>
                <a:spcPct val="120000"/>
              </a:lnSpc>
              <a:buClr>
                <a:srgbClr val="632523"/>
              </a:buClr>
              <a:buSzPct val="100000"/>
              <a:defRPr sz="1800" i="0"/>
            </a:pPr>
            <a:r>
              <a:rPr lang="en-US" sz="1300" b="1" kern="0" dirty="0" smtClean="0">
                <a:solidFill>
                  <a:srgbClr val="AE4845">
                    <a:lumMod val="50000"/>
                  </a:srgbClr>
                </a:solidFill>
                <a:latin typeface="HelveticaNeueLT Std"/>
                <a:ea typeface="HelveticaNeueLT Std"/>
                <a:cs typeface="HelveticaNeueLT Std"/>
                <a:sym typeface="HelveticaNeueLT Std"/>
              </a:rPr>
              <a:t>University of Chicago </a:t>
            </a:r>
            <a:endParaRPr lang="en-US" sz="1300" kern="0" dirty="0" smtClean="0">
              <a:solidFill>
                <a:srgbClr val="AE4845">
                  <a:lumMod val="50000"/>
                </a:srgbClr>
              </a:solidFill>
              <a:latin typeface="Helvetica Neue Light"/>
              <a:ea typeface="HelveticaNeueLT Std"/>
              <a:cs typeface="Helvetica Neue Light"/>
              <a:sym typeface="HelveticaNeueLT Std"/>
            </a:endParaRPr>
          </a:p>
          <a:p>
            <a:pPr marL="0" lvl="3" defTabSz="457200">
              <a:lnSpc>
                <a:spcPct val="120000"/>
              </a:lnSpc>
              <a:buClr>
                <a:srgbClr val="632523"/>
              </a:buClr>
              <a:buSzPct val="100000"/>
              <a:defRPr sz="1800" i="0"/>
            </a:pPr>
            <a:r>
              <a:rPr lang="en-US" sz="1300" kern="0" dirty="0">
                <a:solidFill>
                  <a:srgbClr val="AE4845">
                    <a:lumMod val="50000"/>
                  </a:srgbClr>
                </a:solidFill>
                <a:latin typeface="Helvetica Neue Light"/>
                <a:ea typeface="HelveticaNeueLT Std"/>
                <a:cs typeface="Helvetica Neue Light"/>
                <a:sym typeface="HelveticaNeueLT Std"/>
              </a:rPr>
              <a:t>Mary Ellen </a:t>
            </a:r>
            <a:r>
              <a:rPr lang="en-US" sz="1300" kern="0" dirty="0" err="1">
                <a:solidFill>
                  <a:srgbClr val="AE4845">
                    <a:lumMod val="50000"/>
                  </a:srgbClr>
                </a:solidFill>
                <a:latin typeface="Helvetica Neue Light"/>
                <a:ea typeface="HelveticaNeueLT Std"/>
                <a:cs typeface="Helvetica Neue Light"/>
                <a:sym typeface="HelveticaNeueLT Std"/>
              </a:rPr>
              <a:t>Acree</a:t>
            </a:r>
            <a:r>
              <a:rPr lang="en-US" sz="1300" kern="0" dirty="0">
                <a:solidFill>
                  <a:srgbClr val="AE4845">
                    <a:lumMod val="50000"/>
                  </a:srgbClr>
                </a:solidFill>
                <a:latin typeface="Helvetica Neue Light"/>
                <a:ea typeface="HelveticaNeueLT Std"/>
                <a:cs typeface="Helvetica Neue Light"/>
                <a:sym typeface="HelveticaNeueLT Std"/>
              </a:rPr>
              <a:t>, </a:t>
            </a:r>
            <a:r>
              <a:rPr lang="en-US" sz="1300" kern="0" dirty="0" smtClean="0">
                <a:solidFill>
                  <a:srgbClr val="AE4845">
                    <a:lumMod val="50000"/>
                  </a:srgbClr>
                </a:solidFill>
                <a:latin typeface="Helvetica Neue Light"/>
                <a:ea typeface="HelveticaNeueLT Std"/>
                <a:cs typeface="Helvetica Neue Light"/>
                <a:sym typeface="HelveticaNeueLT Std"/>
              </a:rPr>
              <a:t>MD</a:t>
            </a:r>
          </a:p>
          <a:p>
            <a:pPr marL="0" lvl="3"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Arshiya Baig, MD, MPH </a:t>
            </a:r>
          </a:p>
          <a:p>
            <a:pPr defTabSz="457200">
              <a:lnSpc>
                <a:spcPct val="120000"/>
              </a:lnSpc>
              <a:buClr>
                <a:srgbClr val="632523"/>
              </a:buClr>
              <a:buSzPct val="100000"/>
              <a:defRPr sz="1800" i="0"/>
            </a:pPr>
            <a:r>
              <a:rPr lang="en-US" sz="1300" b="1" i="1" kern="0" dirty="0" smtClean="0">
                <a:latin typeface="Helvetica Neue Light"/>
                <a:ea typeface="HelveticaNeueLT Std"/>
                <a:cs typeface="Helvetica Neue Light"/>
                <a:sym typeface="HelveticaNeueLT Std"/>
              </a:rPr>
              <a:t>Marshall Chin, MD, MPH</a:t>
            </a:r>
            <a:endParaRPr sz="1300" b="1" i="1" kern="0" dirty="0" smtClean="0">
              <a:latin typeface="Helvetica Neue Light"/>
              <a:ea typeface="HelveticaNeueLT Std Lt"/>
              <a:cs typeface="Helvetica Neue Light"/>
              <a:sym typeface="HelveticaNeueLT Std Lt"/>
            </a:endParaRPr>
          </a:p>
          <a:p>
            <a:pPr defTabSz="457200">
              <a:lnSpc>
                <a:spcPct val="120000"/>
              </a:lnSpc>
              <a:buClr>
                <a:srgbClr val="632523"/>
              </a:buClr>
              <a:buSzPct val="100000"/>
              <a:defRPr sz="1800" i="0"/>
            </a:pPr>
            <a:r>
              <a:rPr lang="en-US" sz="1300" b="1" i="1" kern="0" dirty="0" smtClean="0">
                <a:latin typeface="Helvetica Neue Light"/>
                <a:ea typeface="HelveticaNeueLT Std"/>
                <a:cs typeface="Helvetica Neue Light"/>
                <a:sym typeface="HelveticaNeueLT Std"/>
              </a:rPr>
              <a:t>Scott Cook, PhD</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Elbert Huang, MD, MPH</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Karen Kim, MD</a:t>
            </a:r>
          </a:p>
          <a:p>
            <a:pPr defTabSz="457200">
              <a:lnSpc>
                <a:spcPct val="120000"/>
              </a:lnSpc>
              <a:buClr>
                <a:srgbClr val="632523"/>
              </a:buClr>
              <a:buSzPct val="100000"/>
              <a:defRPr sz="1800" i="0"/>
            </a:pPr>
            <a:r>
              <a:rPr lang="en-US" sz="1300" kern="0" dirty="0">
                <a:solidFill>
                  <a:srgbClr val="AE4845">
                    <a:lumMod val="50000"/>
                  </a:srgbClr>
                </a:solidFill>
                <a:latin typeface="Helvetica Neue Light"/>
                <a:ea typeface="HelveticaNeueLT Std"/>
                <a:cs typeface="Helvetica Neue Light"/>
                <a:sym typeface="HelveticaNeueLT Std"/>
              </a:rPr>
              <a:t>Moira McNulty, </a:t>
            </a:r>
            <a:r>
              <a:rPr lang="en-US" sz="1300" kern="0" dirty="0" smtClean="0">
                <a:solidFill>
                  <a:srgbClr val="AE4845">
                    <a:lumMod val="50000"/>
                  </a:srgbClr>
                </a:solidFill>
                <a:latin typeface="Helvetica Neue Light"/>
                <a:ea typeface="HelveticaNeueLT Std"/>
                <a:cs typeface="Helvetica Neue Light"/>
                <a:sym typeface="HelveticaNeueLT Std"/>
              </a:rPr>
              <a:t>MD</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Monica Peek, MD, MPH</a:t>
            </a:r>
          </a:p>
          <a:p>
            <a:pPr defTabSz="457200">
              <a:lnSpc>
                <a:spcPct val="120000"/>
              </a:lnSpc>
              <a:buClr>
                <a:srgbClr val="632523"/>
              </a:buClr>
              <a:buSzPct val="100000"/>
              <a:defRPr sz="1800" i="0"/>
            </a:pPr>
            <a:endParaRPr lang="en-US" sz="1300" kern="0" dirty="0" smtClean="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300" kern="0" dirty="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300" kern="0" dirty="0" smtClean="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300" kern="0" dirty="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300" kern="0" dirty="0" smtClean="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300" kern="0" dirty="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Mai Pho, MD, MPH</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John Schneider, MD, MPH</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Seeba Anam, MD</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Neda Laiteerapong, MD, MS </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Monica Vela, MD</a:t>
            </a:r>
          </a:p>
          <a:p>
            <a:pPr defTabSz="457200">
              <a:lnSpc>
                <a:spcPct val="120000"/>
              </a:lnSpc>
              <a:buClr>
                <a:srgbClr val="632523"/>
              </a:buClr>
              <a:buSzPct val="100000"/>
              <a:defRPr sz="1800" i="0"/>
            </a:pPr>
            <a:r>
              <a:rPr lang="en-US" sz="1300" kern="0" dirty="0">
                <a:solidFill>
                  <a:srgbClr val="AE4845">
                    <a:lumMod val="50000"/>
                  </a:srgbClr>
                </a:solidFill>
                <a:latin typeface="Helvetica Neue Light"/>
                <a:ea typeface="HelveticaNeueLT Std"/>
                <a:cs typeface="Helvetica Neue Light"/>
                <a:sym typeface="HelveticaNeueLT Std"/>
              </a:rPr>
              <a:t>Michael Quinn, </a:t>
            </a:r>
            <a:r>
              <a:rPr lang="en-US" sz="1300" kern="0" dirty="0" smtClean="0">
                <a:solidFill>
                  <a:srgbClr val="AE4845">
                    <a:lumMod val="50000"/>
                  </a:srgbClr>
                </a:solidFill>
                <a:latin typeface="Helvetica Neue Light"/>
                <a:ea typeface="HelveticaNeueLT Std"/>
                <a:cs typeface="Helvetica Neue Light"/>
                <a:sym typeface="HelveticaNeueLT Std"/>
              </a:rPr>
              <a:t>PhD</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Rachel DeMeester, MPH</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Kathryn Gunter, MPH</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Fanny Lopez, MPP</a:t>
            </a:r>
          </a:p>
          <a:p>
            <a:pPr defTabSz="457200">
              <a:lnSpc>
                <a:spcPct val="120000"/>
              </a:lnSpc>
              <a:buClr>
                <a:srgbClr val="632523"/>
              </a:buClr>
              <a:buSzPct val="100000"/>
              <a:defRPr sz="1800" i="0"/>
            </a:pPr>
            <a:r>
              <a:rPr lang="en-US" sz="1300" b="1" i="1" kern="0" dirty="0" smtClean="0">
                <a:latin typeface="Helvetica Neue Light"/>
                <a:ea typeface="HelveticaNeueLT Std"/>
                <a:cs typeface="Helvetica Neue Light"/>
                <a:sym typeface="HelveticaNeueLT Std"/>
              </a:rPr>
              <a:t>Aviva Nathan, MPH</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Yolanda O’Neal, MPH</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Olivia Blocker</a:t>
            </a:r>
          </a:p>
          <a:p>
            <a:pPr defTabSz="457200">
              <a:lnSpc>
                <a:spcPct val="120000"/>
              </a:lnSpc>
              <a:buClr>
                <a:srgbClr val="632523"/>
              </a:buClr>
              <a:buSzPct val="100000"/>
              <a:defRPr sz="1800" i="0"/>
            </a:pPr>
            <a:r>
              <a:rPr lang="en-US" sz="1300" kern="0" dirty="0">
                <a:solidFill>
                  <a:srgbClr val="AE4845">
                    <a:lumMod val="50000"/>
                  </a:srgbClr>
                </a:solidFill>
                <a:latin typeface="Helvetica Neue Light"/>
                <a:ea typeface="HelveticaNeueLT Std"/>
                <a:cs typeface="Helvetica Neue Light"/>
                <a:sym typeface="HelveticaNeueLT Std"/>
              </a:rPr>
              <a:t>Justin Jia</a:t>
            </a:r>
          </a:p>
          <a:p>
            <a:pPr defTabSz="457200">
              <a:lnSpc>
                <a:spcPct val="120000"/>
              </a:lnSpc>
              <a:buClr>
                <a:srgbClr val="632523"/>
              </a:buClr>
              <a:buSzPct val="100000"/>
              <a:defRPr sz="1800" i="0"/>
            </a:pPr>
            <a:r>
              <a:rPr lang="en-US" sz="1300" b="1" i="1" kern="0" dirty="0">
                <a:latin typeface="Helvetica Neue Light"/>
                <a:ea typeface="HelveticaNeueLT Std"/>
                <a:cs typeface="Helvetica Neue Light"/>
                <a:sym typeface="HelveticaNeueLT Std"/>
              </a:rPr>
              <a:t>Susanna Howard</a:t>
            </a:r>
          </a:p>
          <a:p>
            <a:pPr defTabSz="457200">
              <a:lnSpc>
                <a:spcPct val="120000"/>
              </a:lnSpc>
              <a:buClr>
                <a:srgbClr val="632523"/>
              </a:buClr>
              <a:buSzPct val="100000"/>
              <a:defRPr sz="1800" i="0"/>
            </a:pPr>
            <a:r>
              <a:rPr lang="en-US" sz="1300" b="1" i="1" kern="0" dirty="0" smtClean="0">
                <a:latin typeface="Helvetica Neue Light"/>
                <a:ea typeface="HelveticaNeueLT Std"/>
                <a:cs typeface="Helvetica Neue Light"/>
                <a:sym typeface="HelveticaNeueLT Std"/>
              </a:rPr>
              <a:t>Lucy Xu</a:t>
            </a:r>
          </a:p>
          <a:p>
            <a:pPr defTabSz="457200">
              <a:lnSpc>
                <a:spcPct val="120000"/>
              </a:lnSpc>
              <a:buClr>
                <a:srgbClr val="632523"/>
              </a:buClr>
              <a:buSzPct val="100000"/>
              <a:defRPr sz="1800" i="0"/>
            </a:pPr>
            <a:endParaRPr lang="en-US" sz="1000" b="1" kern="0" dirty="0" smtClean="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300" b="1" kern="0" dirty="0" smtClean="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300" b="1" kern="0" dirty="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300" b="1" kern="0" dirty="0" smtClean="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300" b="1" kern="0" dirty="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300" b="1" kern="0" dirty="0" smtClean="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300" b="1" kern="0" dirty="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r>
              <a:rPr lang="en-US" sz="1300" b="1" kern="0" dirty="0" smtClean="0">
                <a:solidFill>
                  <a:srgbClr val="AE4845">
                    <a:lumMod val="50000"/>
                  </a:srgbClr>
                </a:solidFill>
                <a:latin typeface="Helvetica Neue Light"/>
                <a:ea typeface="HelveticaNeueLT Std"/>
                <a:cs typeface="Helvetica Neue Light"/>
                <a:sym typeface="HelveticaNeueLT Std"/>
              </a:rPr>
              <a:t>The Chicago School of Professional Psychology</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Braden </a:t>
            </a:r>
            <a:r>
              <a:rPr lang="en-US" sz="1300" kern="0" dirty="0" err="1" smtClean="0">
                <a:solidFill>
                  <a:srgbClr val="AE4845">
                    <a:lumMod val="50000"/>
                  </a:srgbClr>
                </a:solidFill>
                <a:latin typeface="Helvetica Neue Light"/>
                <a:ea typeface="HelveticaNeueLT Std"/>
                <a:cs typeface="Helvetica Neue Light"/>
                <a:sym typeface="HelveticaNeueLT Std"/>
              </a:rPr>
              <a:t>Berkey</a:t>
            </a:r>
            <a:r>
              <a:rPr lang="en-US" sz="1300" kern="0" dirty="0" smtClean="0">
                <a:solidFill>
                  <a:srgbClr val="AE4845">
                    <a:lumMod val="50000"/>
                  </a:srgbClr>
                </a:solidFill>
                <a:latin typeface="Helvetica Neue Light"/>
                <a:ea typeface="HelveticaNeueLT Std"/>
                <a:cs typeface="Helvetica Neue Light"/>
                <a:sym typeface="HelveticaNeueLT Std"/>
              </a:rPr>
              <a:t>, </a:t>
            </a:r>
            <a:r>
              <a:rPr lang="en-US" sz="1300" kern="0" dirty="0" err="1" smtClean="0">
                <a:solidFill>
                  <a:srgbClr val="AE4845">
                    <a:lumMod val="50000"/>
                  </a:srgbClr>
                </a:solidFill>
                <a:latin typeface="Helvetica Neue Light"/>
                <a:ea typeface="HelveticaNeueLT Std"/>
                <a:cs typeface="Helvetica Neue Light"/>
                <a:sym typeface="HelveticaNeueLT Std"/>
              </a:rPr>
              <a:t>Psy.D</a:t>
            </a:r>
            <a:endParaRPr lang="en-US" sz="1300" kern="0" dirty="0" smtClean="0">
              <a:solidFill>
                <a:srgbClr val="AE4845">
                  <a:lumMod val="50000"/>
                </a:srgbClr>
              </a:solidFill>
              <a:latin typeface="Helvetica Neue Light"/>
              <a:ea typeface="HelveticaNeueLT Std"/>
              <a:cs typeface="Helvetica Neue Light"/>
              <a:sym typeface="HelveticaNeueLT Std"/>
            </a:endParaRPr>
          </a:p>
          <a:p>
            <a:pPr defTabSz="457200">
              <a:lnSpc>
                <a:spcPct val="120000"/>
              </a:lnSpc>
              <a:buClr>
                <a:srgbClr val="632523"/>
              </a:buClr>
              <a:buSzPct val="100000"/>
              <a:defRPr sz="1800" i="0"/>
            </a:pPr>
            <a:endParaRPr lang="en-US" sz="1000" b="1" kern="0" dirty="0" smtClean="0">
              <a:solidFill>
                <a:srgbClr val="AE4845">
                  <a:lumMod val="50000"/>
                </a:srgbClr>
              </a:solidFill>
              <a:latin typeface="Helvetica Neue"/>
              <a:ea typeface="HelveticaNeueLT Std"/>
              <a:cs typeface="Helvetica Neue"/>
              <a:sym typeface="HelveticaNeueLT Std"/>
            </a:endParaRPr>
          </a:p>
          <a:p>
            <a:pPr defTabSz="457200">
              <a:lnSpc>
                <a:spcPct val="120000"/>
              </a:lnSpc>
              <a:buClr>
                <a:srgbClr val="632523"/>
              </a:buClr>
              <a:buSzPct val="100000"/>
              <a:defRPr sz="1800" i="0"/>
            </a:pPr>
            <a:r>
              <a:rPr lang="en-US" sz="1300" b="1" kern="0" dirty="0" smtClean="0">
                <a:solidFill>
                  <a:srgbClr val="AE4845">
                    <a:lumMod val="50000"/>
                  </a:srgbClr>
                </a:solidFill>
                <a:latin typeface="Helvetica Neue Light"/>
                <a:ea typeface="HelveticaNeueLT Std"/>
                <a:cs typeface="Helvetica Neue Light"/>
                <a:sym typeface="HelveticaNeueLT Std"/>
              </a:rPr>
              <a:t>Goddard College</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Light"/>
                <a:ea typeface="HelveticaNeueLT Std"/>
                <a:cs typeface="Helvetica Neue Light"/>
                <a:sym typeface="HelveticaNeueLT Std"/>
              </a:rPr>
              <a:t>H. Sharif Williams, PhD</a:t>
            </a:r>
          </a:p>
          <a:p>
            <a:pPr defTabSz="457200">
              <a:lnSpc>
                <a:spcPct val="120000"/>
              </a:lnSpc>
              <a:buClr>
                <a:srgbClr val="632523"/>
              </a:buClr>
              <a:buSzPct val="100000"/>
              <a:defRPr sz="1800" i="0"/>
            </a:pPr>
            <a:endParaRPr lang="en-US" sz="1000" b="1" kern="0" dirty="0" smtClean="0">
              <a:solidFill>
                <a:srgbClr val="AE4845">
                  <a:lumMod val="50000"/>
                </a:srgbClr>
              </a:solidFill>
              <a:latin typeface="Helvetica Neue"/>
              <a:ea typeface="HelveticaNeueLT Std"/>
              <a:cs typeface="Helvetica Neue"/>
              <a:sym typeface="HelveticaNeueLT Std"/>
            </a:endParaRPr>
          </a:p>
          <a:p>
            <a:pPr defTabSz="457200">
              <a:lnSpc>
                <a:spcPct val="120000"/>
              </a:lnSpc>
              <a:buClr>
                <a:srgbClr val="632523"/>
              </a:buClr>
              <a:buSzPct val="100000"/>
              <a:defRPr sz="1800" i="0"/>
            </a:pPr>
            <a:r>
              <a:rPr lang="en-US" sz="1300" b="1" kern="0" dirty="0" smtClean="0">
                <a:solidFill>
                  <a:srgbClr val="AE4845">
                    <a:lumMod val="50000"/>
                  </a:srgbClr>
                </a:solidFill>
                <a:latin typeface="Helvetica Neue"/>
                <a:ea typeface="HelveticaNeueLT Std"/>
                <a:cs typeface="Helvetica Neue"/>
                <a:sym typeface="HelveticaNeueLT Std"/>
              </a:rPr>
              <a:t>New York University</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a:ea typeface="HelveticaNeueLT Std"/>
                <a:cs typeface="Helvetica Neue"/>
                <a:sym typeface="HelveticaNeueLT Std"/>
              </a:rPr>
              <a:t>Simona Kwon, </a:t>
            </a:r>
            <a:r>
              <a:rPr lang="en-US" sz="1300" kern="0" dirty="0" err="1" smtClean="0">
                <a:solidFill>
                  <a:srgbClr val="AE4845">
                    <a:lumMod val="50000"/>
                  </a:srgbClr>
                </a:solidFill>
                <a:latin typeface="Helvetica Neue"/>
                <a:ea typeface="HelveticaNeueLT Std"/>
                <a:cs typeface="Helvetica Neue"/>
                <a:sym typeface="HelveticaNeueLT Std"/>
              </a:rPr>
              <a:t>DrPH</a:t>
            </a:r>
            <a:r>
              <a:rPr lang="en-US" sz="1300" kern="0" dirty="0">
                <a:solidFill>
                  <a:srgbClr val="AE4845">
                    <a:lumMod val="50000"/>
                  </a:srgbClr>
                </a:solidFill>
                <a:latin typeface="Helvetica Neue"/>
                <a:ea typeface="HelveticaNeueLT Std"/>
                <a:cs typeface="Helvetica Neue"/>
                <a:sym typeface="HelveticaNeueLT Std"/>
              </a:rPr>
              <a:t>,</a:t>
            </a:r>
            <a:r>
              <a:rPr lang="en-US" sz="1300" kern="0" dirty="0" smtClean="0">
                <a:solidFill>
                  <a:srgbClr val="AE4845">
                    <a:lumMod val="50000"/>
                  </a:srgbClr>
                </a:solidFill>
                <a:latin typeface="Helvetica Neue"/>
                <a:ea typeface="HelveticaNeueLT Std"/>
                <a:cs typeface="Helvetica Neue"/>
                <a:sym typeface="HelveticaNeueLT Std"/>
              </a:rPr>
              <a:t> MPH</a:t>
            </a:r>
          </a:p>
          <a:p>
            <a:pPr defTabSz="457200">
              <a:lnSpc>
                <a:spcPct val="120000"/>
              </a:lnSpc>
              <a:buClr>
                <a:srgbClr val="632523"/>
              </a:buClr>
              <a:buSzPct val="100000"/>
              <a:defRPr sz="1800" i="0"/>
            </a:pPr>
            <a:endParaRPr lang="en-US" sz="1000" b="1" kern="0" dirty="0" smtClean="0">
              <a:solidFill>
                <a:srgbClr val="AE4845">
                  <a:lumMod val="50000"/>
                </a:srgbClr>
              </a:solidFill>
              <a:latin typeface="Helvetica Neue"/>
              <a:ea typeface="HelveticaNeueLT Std"/>
              <a:cs typeface="Helvetica Neue"/>
              <a:sym typeface="HelveticaNeueLT Std"/>
            </a:endParaRPr>
          </a:p>
          <a:p>
            <a:pPr defTabSz="457200">
              <a:lnSpc>
                <a:spcPct val="120000"/>
              </a:lnSpc>
              <a:buClr>
                <a:srgbClr val="632523"/>
              </a:buClr>
              <a:buSzPct val="100000"/>
              <a:defRPr sz="1800" i="0"/>
            </a:pPr>
            <a:r>
              <a:rPr lang="en-US" sz="1300" b="1" kern="0" dirty="0" err="1" smtClean="0">
                <a:solidFill>
                  <a:srgbClr val="AE4845">
                    <a:lumMod val="50000"/>
                  </a:srgbClr>
                </a:solidFill>
                <a:latin typeface="Helvetica Neue"/>
                <a:ea typeface="HelveticaNeueLT Std"/>
                <a:cs typeface="Helvetica Neue"/>
                <a:sym typeface="HelveticaNeueLT Std"/>
              </a:rPr>
              <a:t>Morten</a:t>
            </a:r>
            <a:r>
              <a:rPr lang="en-US" sz="1300" b="1" kern="0" dirty="0" smtClean="0">
                <a:solidFill>
                  <a:srgbClr val="AE4845">
                    <a:lumMod val="50000"/>
                  </a:srgbClr>
                </a:solidFill>
                <a:latin typeface="Helvetica Neue"/>
                <a:ea typeface="HelveticaNeueLT Std"/>
                <a:cs typeface="Helvetica Neue"/>
                <a:sym typeface="HelveticaNeueLT Std"/>
              </a:rPr>
              <a:t> Group</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a:ea typeface="HelveticaNeueLT Std"/>
                <a:cs typeface="Helvetica Neue"/>
                <a:sym typeface="HelveticaNeueLT Std"/>
              </a:rPr>
              <a:t>Mary </a:t>
            </a:r>
            <a:r>
              <a:rPr lang="en-US" sz="1300" kern="0" dirty="0" err="1" smtClean="0">
                <a:solidFill>
                  <a:srgbClr val="AE4845">
                    <a:lumMod val="50000"/>
                  </a:srgbClr>
                </a:solidFill>
                <a:latin typeface="Helvetica Neue"/>
                <a:ea typeface="HelveticaNeueLT Std"/>
                <a:cs typeface="Helvetica Neue"/>
                <a:sym typeface="HelveticaNeueLT Std"/>
              </a:rPr>
              <a:t>Morten</a:t>
            </a:r>
            <a:endParaRPr lang="en-US" sz="1300" kern="0" dirty="0" smtClean="0">
              <a:solidFill>
                <a:srgbClr val="AE4845">
                  <a:lumMod val="50000"/>
                </a:srgbClr>
              </a:solidFill>
              <a:latin typeface="Helvetica Neue"/>
              <a:ea typeface="HelveticaNeueLT Std"/>
              <a:cs typeface="Helvetica Neue"/>
              <a:sym typeface="HelveticaNeueLT Std"/>
            </a:endParaRPr>
          </a:p>
          <a:p>
            <a:pPr defTabSz="457200">
              <a:lnSpc>
                <a:spcPct val="120000"/>
              </a:lnSpc>
              <a:buClr>
                <a:srgbClr val="632523"/>
              </a:buClr>
              <a:buSzPct val="100000"/>
              <a:defRPr sz="1800" i="0"/>
            </a:pPr>
            <a:r>
              <a:rPr lang="en-US" sz="1300" kern="0" dirty="0" smtClean="0">
                <a:solidFill>
                  <a:srgbClr val="AE4845">
                    <a:lumMod val="50000"/>
                  </a:srgbClr>
                </a:solidFill>
                <a:latin typeface="Helvetica Neue"/>
                <a:ea typeface="HelveticaNeueLT Std"/>
                <a:cs typeface="Helvetica Neue"/>
                <a:sym typeface="HelveticaNeueLT Std"/>
              </a:rPr>
              <a:t>Lisa Gilmore</a:t>
            </a:r>
          </a:p>
          <a:p>
            <a:pPr defTabSz="457200">
              <a:lnSpc>
                <a:spcPct val="120000"/>
              </a:lnSpc>
              <a:buClr>
                <a:srgbClr val="632523"/>
              </a:buClr>
              <a:buSzPct val="100000"/>
              <a:defRPr sz="1800" i="0"/>
            </a:pPr>
            <a:r>
              <a:rPr lang="en-US" sz="1300" kern="0" dirty="0" smtClean="0">
                <a:solidFill>
                  <a:srgbClr val="AE4845">
                    <a:lumMod val="50000"/>
                  </a:srgbClr>
                </a:solidFill>
                <a:latin typeface="Helvetica Neue"/>
                <a:ea typeface="HelveticaNeueLT Std"/>
                <a:cs typeface="Helvetica Neue"/>
                <a:sym typeface="HelveticaNeueLT Std"/>
              </a:rPr>
              <a:t>Vince Pagan</a:t>
            </a:r>
          </a:p>
          <a:p>
            <a:pPr defTabSz="457200">
              <a:lnSpc>
                <a:spcPct val="120000"/>
              </a:lnSpc>
              <a:buClr>
                <a:srgbClr val="632523"/>
              </a:buClr>
              <a:buSzPct val="100000"/>
              <a:defRPr sz="1800" i="0"/>
            </a:pPr>
            <a:endParaRPr lang="en-US" sz="1000" b="1" kern="0" dirty="0" smtClean="0">
              <a:solidFill>
                <a:srgbClr val="AE4845">
                  <a:lumMod val="50000"/>
                </a:srgbClr>
              </a:solidFill>
              <a:latin typeface="Helvetica Neue"/>
              <a:ea typeface="HelveticaNeueLT Std"/>
              <a:cs typeface="Helvetica Neue"/>
              <a:sym typeface="HelveticaNeueLT Std"/>
            </a:endParaRPr>
          </a:p>
        </p:txBody>
      </p:sp>
      <p:pic>
        <p:nvPicPr>
          <p:cNvPr id="2050" name="Picture 2" descr="E:\AHRQ Disparities U18\Photos\YVYH Group Phot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88914"/>
            <a:ext cx="3596280" cy="16767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4"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
        <p:nvSpPr>
          <p:cNvPr id="2" name="TextBox 1"/>
          <p:cNvSpPr txBox="1"/>
          <p:nvPr/>
        </p:nvSpPr>
        <p:spPr>
          <a:xfrm>
            <a:off x="237905" y="369958"/>
            <a:ext cx="4795991"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200" b="1" u="none" strike="noStrike" cap="none" spc="0" normalizeH="0" baseline="0" dirty="0" smtClean="0">
                <a:ln>
                  <a:noFill/>
                </a:ln>
                <a:effectLst/>
                <a:uFillTx/>
                <a:latin typeface="Calibri"/>
                <a:ea typeface="Calibri"/>
                <a:cs typeface="Calibri"/>
                <a:sym typeface="Calibri"/>
              </a:rPr>
              <a:t>Team Members/ Presenters</a:t>
            </a:r>
            <a:endParaRPr kumimoji="0" lang="en-US" sz="3200" b="1" u="none" strike="noStrike" cap="none" spc="0" normalizeH="0" baseline="0" dirty="0">
              <a:ln>
                <a:noFill/>
              </a:ln>
              <a:effectLst/>
              <a:uFillTx/>
              <a:latin typeface="Calibri"/>
              <a:ea typeface="Calibri"/>
              <a:cs typeface="Calibri"/>
              <a:sym typeface="Calibri"/>
            </a:endParaRPr>
          </a:p>
        </p:txBody>
      </p:sp>
    </p:spTree>
    <p:extLst>
      <p:ext uri="{BB962C8B-B14F-4D97-AF65-F5344CB8AC3E}">
        <p14:creationId xmlns:p14="http://schemas.microsoft.com/office/powerpoint/2010/main" val="341970443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0" y="0"/>
            <a:ext cx="9144000" cy="6858000"/>
          </a:xfrm>
          <a:prstGeom prst="rect">
            <a:avLst/>
          </a:prstGeom>
          <a:solidFill>
            <a:srgbClr val="8A0028"/>
          </a:solidFill>
          <a:ln w="12700">
            <a:miter lim="400000"/>
          </a:ln>
        </p:spPr>
        <p:txBody>
          <a:bodyPr lIns="0" tIns="0" rIns="0" bIns="0" anchor="ctr"/>
          <a:lstStyle/>
          <a:p>
            <a:pPr lvl="0">
              <a:defRPr sz="1800" i="0">
                <a:solidFill>
                  <a:srgbClr val="FFFFFF"/>
                </a:solidFill>
              </a:defRPr>
            </a:pPr>
            <a:endParaRPr/>
          </a:p>
        </p:txBody>
      </p:sp>
      <p:sp>
        <p:nvSpPr>
          <p:cNvPr id="95" name="Shape 95"/>
          <p:cNvSpPr/>
          <p:nvPr/>
        </p:nvSpPr>
        <p:spPr>
          <a:xfrm>
            <a:off x="292100" y="303213"/>
            <a:ext cx="8559800" cy="5146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10000"/>
              </a:lnSpc>
              <a:defRPr sz="2400" b="1" i="0">
                <a:solidFill>
                  <a:srgbClr val="FFFFFF"/>
                </a:solidFill>
                <a:latin typeface="HelveticaNeueLT Std"/>
                <a:ea typeface="HelveticaNeueLT Std"/>
                <a:cs typeface="HelveticaNeueLT Std"/>
                <a:sym typeface="HelveticaNeueLT Std"/>
              </a:defRPr>
            </a:lvl1pPr>
          </a:lstStyle>
          <a:p>
            <a:pPr lvl="0">
              <a:defRPr sz="1800" b="0">
                <a:solidFill>
                  <a:srgbClr val="000000"/>
                </a:solidFill>
              </a:defRPr>
            </a:pPr>
            <a:r>
              <a:rPr lang="en-US" sz="3200" b="1" dirty="0" smtClean="0">
                <a:solidFill>
                  <a:srgbClr val="FFFFFF"/>
                </a:solidFill>
                <a:latin typeface="Calibri" panose="020F0502020204030204" pitchFamily="34" charset="0"/>
              </a:rPr>
              <a:t>Additional Resources</a:t>
            </a:r>
            <a:endParaRPr sz="3200" b="1" dirty="0">
              <a:solidFill>
                <a:srgbClr val="FFFFFF"/>
              </a:solidFill>
              <a:latin typeface="Calibri" panose="020F0502020204030204" pitchFamily="34" charset="0"/>
            </a:endParaRPr>
          </a:p>
        </p:txBody>
      </p:sp>
      <p:sp>
        <p:nvSpPr>
          <p:cNvPr id="96" name="Shape 96"/>
          <p:cNvSpPr/>
          <p:nvPr/>
        </p:nvSpPr>
        <p:spPr>
          <a:xfrm>
            <a:off x="0" y="303213"/>
            <a:ext cx="9131300" cy="1"/>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
        <p:nvSpPr>
          <p:cNvPr id="97" name="Shape 97"/>
          <p:cNvSpPr/>
          <p:nvPr/>
        </p:nvSpPr>
        <p:spPr>
          <a:xfrm>
            <a:off x="0" y="1724025"/>
            <a:ext cx="9131300" cy="0"/>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
        <p:nvSpPr>
          <p:cNvPr id="98" name="Shape 98"/>
          <p:cNvSpPr/>
          <p:nvPr/>
        </p:nvSpPr>
        <p:spPr>
          <a:xfrm>
            <a:off x="292100" y="6223000"/>
            <a:ext cx="2933700" cy="1692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i="0"/>
            </a:pPr>
            <a:r>
              <a:rPr lang="en-US" sz="1100" dirty="0" smtClean="0">
                <a:solidFill>
                  <a:srgbClr val="FFFFFF"/>
                </a:solidFill>
                <a:latin typeface="HelveticaNeueLT Std Blk"/>
                <a:ea typeface="HelveticaNeueLT Std Blk"/>
                <a:cs typeface="HelveticaNeueLT Std Blk"/>
                <a:sym typeface="HelveticaNeueLT Std Blk"/>
              </a:rPr>
              <a:t>Agency for Healthcare Research and Quality</a:t>
            </a:r>
            <a:endParaRPr sz="2000" i="1" dirty="0">
              <a:latin typeface="HelveticaNeueLT Std"/>
              <a:ea typeface="HelveticaNeueLT Std"/>
              <a:cs typeface="HelveticaNeueLT Std"/>
              <a:sym typeface="HelveticaNeueLT Std"/>
            </a:endParaRPr>
          </a:p>
        </p:txBody>
      </p:sp>
    </p:spTree>
    <p:extLst>
      <p:ext uri="{BB962C8B-B14F-4D97-AF65-F5344CB8AC3E}">
        <p14:creationId xmlns:p14="http://schemas.microsoft.com/office/powerpoint/2010/main" val="377937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0" y="0"/>
            <a:ext cx="9144000" cy="6858000"/>
          </a:xfrm>
          <a:prstGeom prst="rect">
            <a:avLst/>
          </a:prstGeom>
          <a:solidFill>
            <a:srgbClr val="8A0028"/>
          </a:solidFill>
          <a:ln w="12700">
            <a:miter lim="400000"/>
          </a:ln>
        </p:spPr>
        <p:txBody>
          <a:bodyPr lIns="0" tIns="0" rIns="0" bIns="0" anchor="ctr"/>
          <a:lstStyle/>
          <a:p>
            <a:pPr lvl="0">
              <a:defRPr sz="1800" i="0">
                <a:solidFill>
                  <a:srgbClr val="FFFFFF"/>
                </a:solidFill>
              </a:defRPr>
            </a:pPr>
            <a:endParaRPr/>
          </a:p>
        </p:txBody>
      </p:sp>
      <p:sp>
        <p:nvSpPr>
          <p:cNvPr id="95" name="Shape 95"/>
          <p:cNvSpPr/>
          <p:nvPr/>
        </p:nvSpPr>
        <p:spPr>
          <a:xfrm>
            <a:off x="292100" y="303213"/>
            <a:ext cx="8559800" cy="5416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10000"/>
              </a:lnSpc>
              <a:defRPr sz="2400" b="1" i="0">
                <a:solidFill>
                  <a:srgbClr val="FFFFFF"/>
                </a:solidFill>
                <a:latin typeface="HelveticaNeueLT Std"/>
                <a:ea typeface="HelveticaNeueLT Std"/>
                <a:cs typeface="HelveticaNeueLT Std"/>
                <a:sym typeface="HelveticaNeueLT Std"/>
              </a:defRPr>
            </a:lvl1pPr>
          </a:lstStyle>
          <a:p>
            <a:pPr lvl="0">
              <a:defRPr sz="1800" b="0">
                <a:solidFill>
                  <a:srgbClr val="000000"/>
                </a:solidFill>
              </a:defRPr>
            </a:pPr>
            <a:r>
              <a:rPr lang="en-US" sz="3200" b="1" dirty="0" smtClean="0">
                <a:solidFill>
                  <a:srgbClr val="FFFFFF"/>
                </a:solidFill>
                <a:latin typeface="Calibri" panose="020F0502020204030204" pitchFamily="34" charset="0"/>
              </a:rPr>
              <a:t>Evaluation</a:t>
            </a:r>
            <a:endParaRPr sz="3200" b="1" dirty="0">
              <a:solidFill>
                <a:srgbClr val="FFFFFF"/>
              </a:solidFill>
              <a:latin typeface="Calibri" panose="020F0502020204030204" pitchFamily="34" charset="0"/>
            </a:endParaRPr>
          </a:p>
        </p:txBody>
      </p:sp>
      <p:sp>
        <p:nvSpPr>
          <p:cNvPr id="96" name="Shape 96"/>
          <p:cNvSpPr/>
          <p:nvPr/>
        </p:nvSpPr>
        <p:spPr>
          <a:xfrm>
            <a:off x="0" y="303213"/>
            <a:ext cx="9131300" cy="1"/>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
        <p:nvSpPr>
          <p:cNvPr id="97" name="Shape 97"/>
          <p:cNvSpPr/>
          <p:nvPr/>
        </p:nvSpPr>
        <p:spPr>
          <a:xfrm>
            <a:off x="0" y="1724025"/>
            <a:ext cx="9131300" cy="0"/>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
        <p:nvSpPr>
          <p:cNvPr id="98" name="Shape 98"/>
          <p:cNvSpPr/>
          <p:nvPr/>
        </p:nvSpPr>
        <p:spPr>
          <a:xfrm>
            <a:off x="292100" y="6223000"/>
            <a:ext cx="2933700" cy="1692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i="0"/>
            </a:pPr>
            <a:r>
              <a:rPr lang="en-US" sz="1100" dirty="0" smtClean="0">
                <a:solidFill>
                  <a:srgbClr val="FFFFFF"/>
                </a:solidFill>
                <a:latin typeface="HelveticaNeueLT Std Blk"/>
                <a:ea typeface="HelveticaNeueLT Std Blk"/>
                <a:cs typeface="HelveticaNeueLT Std Blk"/>
                <a:sym typeface="HelveticaNeueLT Std Blk"/>
              </a:rPr>
              <a:t>Agency for Healthcare Research and Quality</a:t>
            </a:r>
            <a:endParaRPr sz="2000" i="1" dirty="0">
              <a:latin typeface="HelveticaNeueLT Std"/>
              <a:ea typeface="HelveticaNeueLT Std"/>
              <a:cs typeface="HelveticaNeueLT Std"/>
              <a:sym typeface="HelveticaNeueLT Std"/>
            </a:endParaRPr>
          </a:p>
        </p:txBody>
      </p:sp>
    </p:spTree>
    <p:extLst>
      <p:ext uri="{BB962C8B-B14F-4D97-AF65-F5344CB8AC3E}">
        <p14:creationId xmlns:p14="http://schemas.microsoft.com/office/powerpoint/2010/main" val="34383378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5" name="Shape 91"/>
          <p:cNvSpPr/>
          <p:nvPr/>
        </p:nvSpPr>
        <p:spPr>
          <a:xfrm>
            <a:off x="12700" y="1143000"/>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89" name="Shape 89"/>
          <p:cNvSpPr/>
          <p:nvPr/>
        </p:nvSpPr>
        <p:spPr>
          <a:xfrm>
            <a:off x="228600" y="1600200"/>
            <a:ext cx="8467331" cy="421038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numCol="1" spcCol="91439">
            <a:spAutoFit/>
          </a:bodyPr>
          <a:lstStyle/>
          <a:p>
            <a:pPr defTabSz="457200">
              <a:lnSpc>
                <a:spcPct val="120000"/>
              </a:lnSpc>
              <a:defRPr sz="1800" i="0"/>
            </a:pPr>
            <a:r>
              <a:rPr lang="en-US" sz="2400" b="1" kern="0" dirty="0" smtClean="0">
                <a:solidFill>
                  <a:srgbClr val="AE4845">
                    <a:lumMod val="50000"/>
                  </a:srgbClr>
                </a:solidFill>
                <a:latin typeface="Calibri" panose="020F0502020204030204" pitchFamily="34" charset="0"/>
                <a:ea typeface="HelveticaNeueLT Std"/>
                <a:cs typeface="HelveticaNeueLT Std"/>
                <a:sym typeface="HelveticaNeueLT Std"/>
              </a:rPr>
              <a:t>Harvey </a:t>
            </a:r>
            <a:r>
              <a:rPr lang="en-US" sz="2400" b="1" kern="0" dirty="0" err="1" smtClean="0">
                <a:solidFill>
                  <a:srgbClr val="AE4845">
                    <a:lumMod val="50000"/>
                  </a:srgbClr>
                </a:solidFill>
                <a:latin typeface="Calibri" panose="020F0502020204030204" pitchFamily="34" charset="0"/>
                <a:ea typeface="HelveticaNeueLT Std"/>
                <a:cs typeface="HelveticaNeueLT Std"/>
                <a:sym typeface="HelveticaNeueLT Std"/>
              </a:rPr>
              <a:t>Makadon</a:t>
            </a:r>
            <a:r>
              <a:rPr lang="en-US" sz="2400" b="1" kern="0" dirty="0" smtClean="0">
                <a:solidFill>
                  <a:srgbClr val="AE4845">
                    <a:lumMod val="50000"/>
                  </a:srgbClr>
                </a:solidFill>
                <a:latin typeface="Calibri" panose="020F0502020204030204" pitchFamily="34" charset="0"/>
                <a:ea typeface="HelveticaNeueLT Std"/>
                <a:cs typeface="HelveticaNeueLT Std"/>
                <a:sym typeface="HelveticaNeueLT Std"/>
              </a:rPr>
              <a:t>, MD</a:t>
            </a:r>
          </a:p>
          <a:p>
            <a:pPr defTabSz="457200">
              <a:lnSpc>
                <a:spcPct val="120000"/>
              </a:lnSpc>
              <a:defRPr sz="1800" i="0"/>
            </a:pPr>
            <a:r>
              <a:rPr lang="en-US" sz="2400" kern="0" dirty="0" smtClean="0">
                <a:solidFill>
                  <a:srgbClr val="AE4845">
                    <a:lumMod val="50000"/>
                  </a:srgbClr>
                </a:solidFill>
                <a:latin typeface="Calibri" panose="020F0502020204030204" pitchFamily="34" charset="0"/>
                <a:ea typeface="HelveticaNeueLT Std"/>
                <a:cs typeface="HelveticaNeueLT Std"/>
                <a:sym typeface="HelveticaNeueLT Std"/>
              </a:rPr>
              <a:t>National LGBT Health Education Center</a:t>
            </a:r>
            <a:endParaRPr lang="en-US" sz="2400" kern="0" dirty="0">
              <a:solidFill>
                <a:srgbClr val="AE4845">
                  <a:lumMod val="50000"/>
                </a:srgbClr>
              </a:solidFill>
              <a:latin typeface="Calibri" panose="020F0502020204030204" pitchFamily="34" charset="0"/>
              <a:ea typeface="HelveticaNeueLT Std Lt"/>
              <a:cs typeface="HelveticaNeueLT Std Lt"/>
              <a:sym typeface="HelveticaNeueLT Std Lt"/>
            </a:endParaRPr>
          </a:p>
          <a:p>
            <a:pPr defTabSz="457200">
              <a:lnSpc>
                <a:spcPct val="120000"/>
              </a:lnSpc>
              <a:defRPr sz="1800" i="0"/>
            </a:pPr>
            <a:r>
              <a:rPr lang="en-US" sz="2400" kern="0" dirty="0" smtClean="0">
                <a:solidFill>
                  <a:srgbClr val="AE4845">
                    <a:lumMod val="50000"/>
                  </a:srgbClr>
                </a:solidFill>
                <a:latin typeface="Calibri" panose="020F0502020204030204" pitchFamily="34" charset="0"/>
                <a:ea typeface="HelveticaNeueLT Std"/>
                <a:cs typeface="Helvetica Neue Light"/>
                <a:sym typeface="HelveticaNeueLT Std"/>
                <a:hlinkClick r:id="rId3"/>
              </a:rPr>
              <a:t>www.lgbthealtheducation.org</a:t>
            </a:r>
            <a:endParaRPr lang="en-US" sz="2400" kern="0" dirty="0" smtClean="0">
              <a:solidFill>
                <a:srgbClr val="AE4845">
                  <a:lumMod val="50000"/>
                </a:srgbClr>
              </a:solidFill>
              <a:latin typeface="Calibri" panose="020F0502020204030204" pitchFamily="34" charset="0"/>
              <a:ea typeface="HelveticaNeueLT Std"/>
              <a:cs typeface="Helvetica Neue Light"/>
              <a:sym typeface="HelveticaNeueLT Std"/>
            </a:endParaRPr>
          </a:p>
          <a:p>
            <a:pPr defTabSz="457200">
              <a:lnSpc>
                <a:spcPct val="120000"/>
              </a:lnSpc>
              <a:defRPr sz="1800" i="0"/>
            </a:pPr>
            <a:endParaRPr lang="en-US" kern="0" dirty="0" smtClean="0">
              <a:solidFill>
                <a:srgbClr val="AE4845">
                  <a:lumMod val="50000"/>
                </a:srgbClr>
              </a:solidFill>
              <a:latin typeface="Calibri" panose="020F0502020204030204" pitchFamily="34" charset="0"/>
              <a:ea typeface="HelveticaNeueLT Std"/>
              <a:cs typeface="Helvetica Neue Light"/>
              <a:sym typeface="HelveticaNeueLT Std"/>
            </a:endParaRPr>
          </a:p>
          <a:p>
            <a:pPr lvl="0" defTabSz="457200">
              <a:lnSpc>
                <a:spcPct val="120000"/>
              </a:lnSpc>
              <a:defRPr sz="1800" i="0"/>
            </a:pPr>
            <a:r>
              <a:rPr lang="en-US" sz="2400" b="1" kern="0" dirty="0">
                <a:solidFill>
                  <a:srgbClr val="AE4845">
                    <a:lumMod val="50000"/>
                  </a:srgbClr>
                </a:solidFill>
                <a:latin typeface="Calibri" panose="020F0502020204030204" pitchFamily="34" charset="0"/>
                <a:ea typeface="HelveticaNeueLT Std"/>
                <a:cs typeface="HelveticaNeueLT Std"/>
                <a:sym typeface="HelveticaNeueLT Std"/>
              </a:rPr>
              <a:t>Department of Diversity, Inclusion and Equity</a:t>
            </a:r>
          </a:p>
          <a:p>
            <a:pPr lvl="0" defTabSz="457200">
              <a:lnSpc>
                <a:spcPct val="120000"/>
              </a:lnSpc>
              <a:defRPr sz="1800" i="0"/>
            </a:pPr>
            <a:r>
              <a:rPr lang="en-US" sz="2400" kern="0" dirty="0">
                <a:solidFill>
                  <a:srgbClr val="AE4845">
                    <a:lumMod val="50000"/>
                  </a:srgbClr>
                </a:solidFill>
                <a:latin typeface="Calibri" panose="020F0502020204030204" pitchFamily="34" charset="0"/>
                <a:ea typeface="HelveticaNeueLT Std"/>
                <a:cs typeface="HelveticaNeueLT Std"/>
                <a:sym typeface="HelveticaNeueLT Std"/>
              </a:rPr>
              <a:t>The University of Chicago Medicine</a:t>
            </a:r>
          </a:p>
          <a:p>
            <a:pPr lvl="0" defTabSz="457200">
              <a:lnSpc>
                <a:spcPct val="120000"/>
              </a:lnSpc>
              <a:defRPr sz="1800" i="0"/>
            </a:pPr>
            <a:endParaRPr lang="en-US" sz="2400" kern="0" dirty="0">
              <a:solidFill>
                <a:srgbClr val="AE4845">
                  <a:lumMod val="50000"/>
                </a:srgbClr>
              </a:solidFill>
              <a:latin typeface="Calibri" panose="020F0502020204030204" pitchFamily="34" charset="0"/>
              <a:ea typeface="HelveticaNeueLT Std"/>
              <a:cs typeface="HelveticaNeueLT Std"/>
              <a:sym typeface="HelveticaNeueLT Std"/>
            </a:endParaRPr>
          </a:p>
          <a:p>
            <a:pPr lvl="0" defTabSz="457200">
              <a:lnSpc>
                <a:spcPct val="120000"/>
              </a:lnSpc>
              <a:defRPr sz="1800" i="0"/>
            </a:pPr>
            <a:r>
              <a:rPr lang="en-US" sz="2400" b="1" kern="0" dirty="0">
                <a:solidFill>
                  <a:srgbClr val="AE4845">
                    <a:lumMod val="50000"/>
                  </a:srgbClr>
                </a:solidFill>
                <a:latin typeface="Calibri" panose="020F0502020204030204" pitchFamily="34" charset="0"/>
                <a:ea typeface="HelveticaNeueLT Std"/>
                <a:cs typeface="HelveticaNeueLT Std"/>
                <a:sym typeface="HelveticaNeueLT Std"/>
              </a:rPr>
              <a:t>John Schneider, MD</a:t>
            </a:r>
          </a:p>
          <a:p>
            <a:pPr lvl="0" defTabSz="457200">
              <a:lnSpc>
                <a:spcPct val="120000"/>
              </a:lnSpc>
              <a:defRPr sz="1800" i="0"/>
            </a:pPr>
            <a:r>
              <a:rPr lang="en-US" sz="2400" kern="0" dirty="0">
                <a:solidFill>
                  <a:srgbClr val="AE4845">
                    <a:lumMod val="50000"/>
                  </a:srgbClr>
                </a:solidFill>
                <a:latin typeface="Calibri" panose="020F0502020204030204" pitchFamily="34" charset="0"/>
                <a:ea typeface="HelveticaNeueLT Std"/>
                <a:cs typeface="HelveticaNeueLT Std"/>
                <a:sym typeface="HelveticaNeueLT Std"/>
              </a:rPr>
              <a:t>The University of </a:t>
            </a:r>
            <a:r>
              <a:rPr lang="en-US" sz="2400" kern="0" dirty="0" smtClean="0">
                <a:solidFill>
                  <a:srgbClr val="AE4845">
                    <a:lumMod val="50000"/>
                  </a:srgbClr>
                </a:solidFill>
                <a:latin typeface="Calibri" panose="020F0502020204030204" pitchFamily="34" charset="0"/>
                <a:ea typeface="HelveticaNeueLT Std"/>
                <a:cs typeface="HelveticaNeueLT Std"/>
                <a:sym typeface="HelveticaNeueLT Std"/>
              </a:rPr>
              <a:t>Chicago</a:t>
            </a:r>
            <a:endParaRPr lang="en-US" b="1" kern="0" dirty="0">
              <a:solidFill>
                <a:srgbClr val="AE4845">
                  <a:lumMod val="50000"/>
                </a:srgbClr>
              </a:solidFill>
              <a:latin typeface="Calibri" panose="020F0502020204030204" pitchFamily="34" charset="0"/>
              <a:ea typeface="HelveticaNeueLT Std"/>
              <a:cs typeface="HelveticaNeueLT Std"/>
              <a:sym typeface="HelveticaNeueLT Std"/>
            </a:endParaRPr>
          </a:p>
          <a:p>
            <a:pPr defTabSz="457200">
              <a:lnSpc>
                <a:spcPct val="120000"/>
              </a:lnSpc>
              <a:defRPr sz="1800" i="0"/>
            </a:pPr>
            <a:endParaRPr lang="en-US" b="1" kern="0" dirty="0" smtClean="0">
              <a:solidFill>
                <a:srgbClr val="AE4845">
                  <a:lumMod val="50000"/>
                </a:srgbClr>
              </a:solidFill>
              <a:latin typeface="Calibri" panose="020F0502020204030204" pitchFamily="34" charset="0"/>
              <a:ea typeface="HelveticaNeueLT Std"/>
              <a:cs typeface="HelveticaNeueLT Std"/>
              <a:sym typeface="HelveticaNeueLT Std"/>
            </a:endParaRPr>
          </a:p>
        </p:txBody>
      </p:sp>
      <p:sp>
        <p:nvSpPr>
          <p:cNvPr id="12" name="Rectangle 11"/>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6"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
        <p:nvSpPr>
          <p:cNvPr id="3" name="TextBox 2"/>
          <p:cNvSpPr txBox="1"/>
          <p:nvPr/>
        </p:nvSpPr>
        <p:spPr>
          <a:xfrm>
            <a:off x="12700" y="369958"/>
            <a:ext cx="9118600"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457200" latinLnBrk="1" hangingPunct="0"/>
            <a:r>
              <a:rPr lang="en-US" sz="4000" b="1" dirty="0" smtClean="0">
                <a:latin typeface="Calibri"/>
                <a:ea typeface="Calibri"/>
                <a:cs typeface="Calibri"/>
                <a:sym typeface="Calibri"/>
              </a:rPr>
              <a:t>Acknowledgments</a:t>
            </a:r>
            <a:endParaRPr kumimoji="0" lang="en-US" sz="4000" b="0" i="1" u="none" strike="noStrike" cap="none" spc="0" normalizeH="0" baseline="0" dirty="0">
              <a:ln>
                <a:noFill/>
              </a:ln>
              <a:effectLst/>
              <a:uFillTx/>
              <a:latin typeface="Calibri"/>
              <a:ea typeface="Calibri"/>
              <a:cs typeface="Calibri"/>
              <a:sym typeface="Calibri"/>
            </a:endParaRPr>
          </a:p>
        </p:txBody>
      </p:sp>
    </p:spTree>
    <p:extLst>
      <p:ext uri="{BB962C8B-B14F-4D97-AF65-F5344CB8AC3E}">
        <p14:creationId xmlns:p14="http://schemas.microsoft.com/office/powerpoint/2010/main" val="40690819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23" y="0"/>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5" name="Shape 91"/>
          <p:cNvSpPr/>
          <p:nvPr/>
        </p:nvSpPr>
        <p:spPr>
          <a:xfrm>
            <a:off x="12700" y="1143000"/>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2" name="Title 1"/>
          <p:cNvSpPr>
            <a:spLocks noGrp="1"/>
          </p:cNvSpPr>
          <p:nvPr>
            <p:ph type="title"/>
          </p:nvPr>
        </p:nvSpPr>
        <p:spPr>
          <a:xfrm>
            <a:off x="228600" y="-60325"/>
            <a:ext cx="8610600" cy="1508125"/>
          </a:xfrm>
        </p:spPr>
        <p:txBody>
          <a:bodyPr/>
          <a:lstStyle/>
          <a:p>
            <a:r>
              <a:rPr lang="en-US" sz="4000" b="1" dirty="0" smtClean="0">
                <a:solidFill>
                  <a:schemeClr val="tx1"/>
                </a:solidFill>
                <a:latin typeface="Calibri" panose="020F0502020204030204" pitchFamily="34" charset="0"/>
              </a:rPr>
              <a:t>Agenda</a:t>
            </a:r>
            <a:endParaRPr lang="en-US" sz="4000" b="1" dirty="0">
              <a:solidFill>
                <a:schemeClr val="tx1"/>
              </a:solidFill>
              <a:latin typeface="Calibri" panose="020F0502020204030204" pitchFamily="34" charset="0"/>
            </a:endParaRPr>
          </a:p>
        </p:txBody>
      </p:sp>
      <p:sp>
        <p:nvSpPr>
          <p:cNvPr id="3" name="Text Placeholder 2"/>
          <p:cNvSpPr>
            <a:spLocks noGrp="1"/>
          </p:cNvSpPr>
          <p:nvPr>
            <p:ph type="body" idx="1"/>
          </p:nvPr>
        </p:nvSpPr>
        <p:spPr/>
        <p:txBody>
          <a:bodyPr/>
          <a:lstStyle/>
          <a:p>
            <a:r>
              <a:rPr lang="en-US" sz="2800" dirty="0">
                <a:solidFill>
                  <a:schemeClr val="accent6">
                    <a:lumMod val="50000"/>
                  </a:schemeClr>
                </a:solidFill>
              </a:rPr>
              <a:t>Boundaries – Safe Space</a:t>
            </a:r>
          </a:p>
          <a:p>
            <a:r>
              <a:rPr lang="en-US" sz="2800" dirty="0">
                <a:solidFill>
                  <a:schemeClr val="accent6">
                    <a:lumMod val="50000"/>
                  </a:schemeClr>
                </a:solidFill>
              </a:rPr>
              <a:t>Shared Decision Making and Intersectionality</a:t>
            </a:r>
          </a:p>
          <a:p>
            <a:r>
              <a:rPr lang="en-US" sz="2800" dirty="0" smtClean="0">
                <a:solidFill>
                  <a:schemeClr val="accent6">
                    <a:lumMod val="50000"/>
                  </a:schemeClr>
                </a:solidFill>
              </a:rPr>
              <a:t>Ethical </a:t>
            </a:r>
            <a:r>
              <a:rPr lang="en-US" sz="2800" dirty="0">
                <a:solidFill>
                  <a:schemeClr val="accent6">
                    <a:lumMod val="50000"/>
                  </a:schemeClr>
                </a:solidFill>
              </a:rPr>
              <a:t>Practice and Culturally Competent Care</a:t>
            </a:r>
          </a:p>
          <a:p>
            <a:r>
              <a:rPr lang="en-US" sz="2800" dirty="0">
                <a:solidFill>
                  <a:schemeClr val="accent6">
                    <a:lumMod val="50000"/>
                  </a:schemeClr>
                </a:solidFill>
              </a:rPr>
              <a:t>Case Vignettes – Role Play</a:t>
            </a:r>
          </a:p>
          <a:p>
            <a:r>
              <a:rPr lang="en-US" sz="2800" dirty="0">
                <a:solidFill>
                  <a:schemeClr val="accent6">
                    <a:lumMod val="50000"/>
                  </a:schemeClr>
                </a:solidFill>
              </a:rPr>
              <a:t>Report Back</a:t>
            </a:r>
          </a:p>
          <a:p>
            <a:r>
              <a:rPr lang="en-US" sz="2800" dirty="0">
                <a:solidFill>
                  <a:schemeClr val="accent6">
                    <a:lumMod val="50000"/>
                  </a:schemeClr>
                </a:solidFill>
              </a:rPr>
              <a:t>Evaluation</a:t>
            </a:r>
          </a:p>
        </p:txBody>
      </p:sp>
      <p:sp>
        <p:nvSpPr>
          <p:cNvPr id="11" name="Rectangle 10"/>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2"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5" name="Shape 91"/>
          <p:cNvSpPr/>
          <p:nvPr/>
        </p:nvSpPr>
        <p:spPr>
          <a:xfrm>
            <a:off x="12700" y="1143000"/>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2" name="Title 1"/>
          <p:cNvSpPr>
            <a:spLocks noGrp="1"/>
          </p:cNvSpPr>
          <p:nvPr>
            <p:ph type="title"/>
          </p:nvPr>
        </p:nvSpPr>
        <p:spPr>
          <a:xfrm>
            <a:off x="463550" y="-10886"/>
            <a:ext cx="8229600" cy="1508125"/>
          </a:xfrm>
        </p:spPr>
        <p:txBody>
          <a:bodyPr/>
          <a:lstStyle/>
          <a:p>
            <a:r>
              <a:rPr lang="en-US" sz="4000" b="1" dirty="0" smtClean="0">
                <a:solidFill>
                  <a:schemeClr val="tx1"/>
                </a:solidFill>
                <a:latin typeface="+mj-lt"/>
              </a:rPr>
              <a:t>Limitations</a:t>
            </a:r>
            <a:endParaRPr lang="en-US" sz="4000" b="1" dirty="0">
              <a:solidFill>
                <a:schemeClr val="tx1"/>
              </a:solidFill>
              <a:latin typeface="+mj-lt"/>
            </a:endParaRPr>
          </a:p>
        </p:txBody>
      </p:sp>
      <p:sp>
        <p:nvSpPr>
          <p:cNvPr id="3" name="Text Placeholder 2"/>
          <p:cNvSpPr>
            <a:spLocks noGrp="1"/>
          </p:cNvSpPr>
          <p:nvPr>
            <p:ph type="body" idx="1"/>
          </p:nvPr>
        </p:nvSpPr>
        <p:spPr/>
        <p:txBody>
          <a:bodyPr/>
          <a:lstStyle/>
          <a:p>
            <a:r>
              <a:rPr lang="en-US" dirty="0" smtClean="0">
                <a:solidFill>
                  <a:schemeClr val="accent6">
                    <a:lumMod val="50000"/>
                  </a:schemeClr>
                </a:solidFill>
              </a:rPr>
              <a:t>We do not have all the answers</a:t>
            </a:r>
          </a:p>
          <a:p>
            <a:r>
              <a:rPr lang="en-US" dirty="0" smtClean="0">
                <a:solidFill>
                  <a:schemeClr val="accent6">
                    <a:lumMod val="50000"/>
                  </a:schemeClr>
                </a:solidFill>
              </a:rPr>
              <a:t>Many voices – our workshop is a start</a:t>
            </a:r>
          </a:p>
          <a:p>
            <a:r>
              <a:rPr lang="en-US" dirty="0">
                <a:solidFill>
                  <a:schemeClr val="accent6">
                    <a:lumMod val="50000"/>
                  </a:schemeClr>
                </a:solidFill>
              </a:rPr>
              <a:t>All of us will need more practice engaging   racial/ethnic minority LGBTQ patients in shared decision making – this workshop is just a start</a:t>
            </a:r>
            <a:endParaRPr lang="en-US" dirty="0"/>
          </a:p>
        </p:txBody>
      </p:sp>
      <p:sp>
        <p:nvSpPr>
          <p:cNvPr id="11" name="Rectangle 10"/>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2"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Tree>
    <p:extLst>
      <p:ext uri="{BB962C8B-B14F-4D97-AF65-F5344CB8AC3E}">
        <p14:creationId xmlns:p14="http://schemas.microsoft.com/office/powerpoint/2010/main" val="10531706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47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6" name="Shape 91"/>
          <p:cNvSpPr/>
          <p:nvPr/>
        </p:nvSpPr>
        <p:spPr>
          <a:xfrm>
            <a:off x="12700" y="1143000"/>
            <a:ext cx="91313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sp>
        <p:nvSpPr>
          <p:cNvPr id="2" name="Title 1"/>
          <p:cNvSpPr>
            <a:spLocks noGrp="1"/>
          </p:cNvSpPr>
          <p:nvPr>
            <p:ph type="title"/>
          </p:nvPr>
        </p:nvSpPr>
        <p:spPr>
          <a:xfrm>
            <a:off x="463550" y="-30163"/>
            <a:ext cx="8229600" cy="1508125"/>
          </a:xfrm>
        </p:spPr>
        <p:txBody>
          <a:bodyPr/>
          <a:lstStyle/>
          <a:p>
            <a:r>
              <a:rPr lang="en-US" sz="4000" b="1" dirty="0" smtClean="0">
                <a:solidFill>
                  <a:schemeClr val="tx1"/>
                </a:solidFill>
                <a:latin typeface="Calibri" panose="020F0502020204030204" pitchFamily="34" charset="0"/>
              </a:rPr>
              <a:t>Safe Space</a:t>
            </a:r>
            <a:endParaRPr lang="en-US" sz="4000" b="1" dirty="0">
              <a:solidFill>
                <a:schemeClr val="tx1"/>
              </a:solidFill>
              <a:latin typeface="Calibri" panose="020F0502020204030204" pitchFamily="34" charset="0"/>
            </a:endParaRPr>
          </a:p>
        </p:txBody>
      </p:sp>
      <p:sp>
        <p:nvSpPr>
          <p:cNvPr id="3" name="Text Placeholder 2"/>
          <p:cNvSpPr>
            <a:spLocks noGrp="1"/>
          </p:cNvSpPr>
          <p:nvPr>
            <p:ph type="body" idx="1"/>
          </p:nvPr>
        </p:nvSpPr>
        <p:spPr/>
        <p:txBody>
          <a:bodyPr/>
          <a:lstStyle/>
          <a:p>
            <a:pPr marL="257175" lvl="0" indent="-257175" algn="l">
              <a:lnSpc>
                <a:spcPct val="120000"/>
              </a:lnSpc>
              <a:buClr>
                <a:srgbClr val="632523"/>
              </a:buClr>
              <a:defRPr sz="1800" i="0"/>
            </a:pPr>
            <a:r>
              <a:rPr lang="en-US" sz="2800" b="1" dirty="0" smtClean="0">
                <a:solidFill>
                  <a:schemeClr val="accent6">
                    <a:lumMod val="50000"/>
                  </a:schemeClr>
                </a:solidFill>
                <a:latin typeface="Calibri" panose="020F0502020204030204" pitchFamily="34" charset="0"/>
                <a:ea typeface="HelveticaNeueLT Std"/>
                <a:cs typeface="Helvetica"/>
                <a:sym typeface="HelveticaNeueLT Std"/>
              </a:rPr>
              <a:t>Respect</a:t>
            </a:r>
            <a:endParaRPr lang="en-US" sz="2800" b="1" dirty="0" smtClean="0">
              <a:solidFill>
                <a:schemeClr val="accent6">
                  <a:lumMod val="50000"/>
                </a:schemeClr>
              </a:solidFill>
              <a:latin typeface="Calibri" panose="020F0502020204030204" pitchFamily="34" charset="0"/>
              <a:ea typeface="HelveticaNeueLT Std Lt"/>
              <a:cs typeface="Helvetica"/>
              <a:sym typeface="HelveticaNeueLT Std Lt"/>
            </a:endParaRPr>
          </a:p>
          <a:p>
            <a:pPr lvl="0" algn="l">
              <a:lnSpc>
                <a:spcPct val="120000"/>
              </a:lnSpc>
              <a:defRPr sz="1800" i="0"/>
            </a:pPr>
            <a:endParaRPr lang="en-US" sz="1200" b="1" dirty="0" smtClean="0">
              <a:solidFill>
                <a:schemeClr val="accent6">
                  <a:lumMod val="50000"/>
                </a:schemeClr>
              </a:solidFill>
              <a:latin typeface="Calibri" panose="020F0502020204030204" pitchFamily="34" charset="0"/>
              <a:ea typeface="HelveticaNeueLT Std Lt"/>
              <a:cs typeface="Helvetica"/>
              <a:sym typeface="HelveticaNeueLT Std Lt"/>
            </a:endParaRPr>
          </a:p>
          <a:p>
            <a:pPr marL="257175" lvl="0" indent="-257175" algn="l">
              <a:lnSpc>
                <a:spcPct val="120000"/>
              </a:lnSpc>
              <a:buClr>
                <a:srgbClr val="632523"/>
              </a:buClr>
              <a:defRPr sz="1800" i="0"/>
            </a:pPr>
            <a:r>
              <a:rPr lang="en-US" sz="2800" b="1" dirty="0" smtClean="0">
                <a:solidFill>
                  <a:schemeClr val="accent6">
                    <a:lumMod val="50000"/>
                  </a:schemeClr>
                </a:solidFill>
                <a:latin typeface="Calibri" panose="020F0502020204030204" pitchFamily="34" charset="0"/>
                <a:ea typeface="HelveticaNeueLT Std Lt"/>
                <a:cs typeface="Helvetica"/>
                <a:sym typeface="HelveticaNeueLT Std"/>
              </a:rPr>
              <a:t>Openness</a:t>
            </a:r>
            <a:endParaRPr lang="en-US" sz="2800" b="1" dirty="0" smtClean="0">
              <a:solidFill>
                <a:schemeClr val="accent6">
                  <a:lumMod val="50000"/>
                </a:schemeClr>
              </a:solidFill>
              <a:latin typeface="Calibri" panose="020F0502020204030204" pitchFamily="34" charset="0"/>
              <a:ea typeface="HelveticaNeueLT Std Lt"/>
              <a:cs typeface="Helvetica"/>
              <a:sym typeface="HelveticaNeueLT Std Lt"/>
            </a:endParaRPr>
          </a:p>
          <a:p>
            <a:pPr lvl="0" algn="l">
              <a:lnSpc>
                <a:spcPct val="120000"/>
              </a:lnSpc>
              <a:defRPr sz="1800" i="0"/>
            </a:pPr>
            <a:endParaRPr lang="en-US" sz="1200" b="1" dirty="0" smtClean="0">
              <a:solidFill>
                <a:schemeClr val="accent6">
                  <a:lumMod val="50000"/>
                </a:schemeClr>
              </a:solidFill>
              <a:latin typeface="Calibri" panose="020F0502020204030204" pitchFamily="34" charset="0"/>
              <a:ea typeface="HelveticaNeueLT Std Lt"/>
              <a:cs typeface="Helvetica"/>
              <a:sym typeface="HelveticaNeueLT Std Lt"/>
            </a:endParaRPr>
          </a:p>
          <a:p>
            <a:pPr marL="257175" lvl="0" indent="-257175" algn="l">
              <a:lnSpc>
                <a:spcPct val="120000"/>
              </a:lnSpc>
              <a:buClr>
                <a:srgbClr val="632523"/>
              </a:buClr>
              <a:defRPr sz="1800" i="0"/>
            </a:pPr>
            <a:r>
              <a:rPr lang="en-US" sz="2800" b="1" dirty="0" smtClean="0">
                <a:solidFill>
                  <a:schemeClr val="accent6">
                    <a:lumMod val="50000"/>
                  </a:schemeClr>
                </a:solidFill>
                <a:latin typeface="Calibri" panose="020F0502020204030204" pitchFamily="34" charset="0"/>
                <a:ea typeface="HelveticaNeueLT Std"/>
                <a:cs typeface="Helvetica"/>
                <a:sym typeface="HelveticaNeueLT Std"/>
              </a:rPr>
              <a:t>Participate</a:t>
            </a:r>
          </a:p>
          <a:p>
            <a:pPr lvl="0" algn="l">
              <a:lnSpc>
                <a:spcPct val="120000"/>
              </a:lnSpc>
              <a:defRPr sz="1800" i="0"/>
            </a:pPr>
            <a:endParaRPr lang="en-US" sz="1200" b="1" dirty="0" smtClean="0">
              <a:solidFill>
                <a:schemeClr val="accent6">
                  <a:lumMod val="50000"/>
                </a:schemeClr>
              </a:solidFill>
              <a:latin typeface="Calibri" panose="020F0502020204030204" pitchFamily="34" charset="0"/>
              <a:ea typeface="HelveticaNeueLT Std Lt"/>
              <a:cs typeface="Helvetica"/>
              <a:sym typeface="HelveticaNeueLT Std Lt"/>
            </a:endParaRPr>
          </a:p>
          <a:p>
            <a:pPr marL="257175" lvl="0" indent="-257175" algn="l">
              <a:lnSpc>
                <a:spcPct val="120000"/>
              </a:lnSpc>
              <a:buClr>
                <a:srgbClr val="632523"/>
              </a:buClr>
              <a:defRPr sz="1800" i="0"/>
            </a:pPr>
            <a:r>
              <a:rPr lang="en-US" sz="2800" b="1" dirty="0" err="1" smtClean="0">
                <a:solidFill>
                  <a:schemeClr val="accent6">
                    <a:lumMod val="50000"/>
                  </a:schemeClr>
                </a:solidFill>
                <a:latin typeface="Calibri" panose="020F0502020204030204" pitchFamily="34" charset="0"/>
                <a:ea typeface="HelveticaNeueLT Std Lt"/>
                <a:cs typeface="Helvetica"/>
                <a:sym typeface="HelveticaNeueLT Std Lt"/>
              </a:rPr>
              <a:t>Escuchar</a:t>
            </a:r>
            <a:r>
              <a:rPr lang="en-US" sz="2800" b="1" dirty="0" smtClean="0">
                <a:solidFill>
                  <a:schemeClr val="accent6">
                    <a:lumMod val="50000"/>
                  </a:schemeClr>
                </a:solidFill>
                <a:latin typeface="Calibri" panose="020F0502020204030204" pitchFamily="34" charset="0"/>
                <a:ea typeface="HelveticaNeueLT Std Lt"/>
                <a:cs typeface="Helvetica"/>
                <a:sym typeface="HelveticaNeueLT Std Lt"/>
              </a:rPr>
              <a:t> (To Listen)</a:t>
            </a:r>
            <a:endParaRPr lang="en-US" sz="2800" b="1" dirty="0" smtClean="0">
              <a:solidFill>
                <a:schemeClr val="accent6">
                  <a:lumMod val="50000"/>
                </a:schemeClr>
              </a:solidFill>
              <a:latin typeface="Calibri" panose="020F0502020204030204" pitchFamily="34" charset="0"/>
              <a:ea typeface="HelveticaNeueLT Std"/>
              <a:cs typeface="Helvetica"/>
              <a:sym typeface="HelveticaNeueLT Std"/>
            </a:endParaRPr>
          </a:p>
          <a:p>
            <a:pPr lvl="0" algn="l">
              <a:lnSpc>
                <a:spcPct val="120000"/>
              </a:lnSpc>
              <a:defRPr sz="1800" i="0"/>
            </a:pPr>
            <a:endParaRPr lang="en-US" sz="1200" b="1" dirty="0" smtClean="0">
              <a:solidFill>
                <a:schemeClr val="accent6">
                  <a:lumMod val="50000"/>
                </a:schemeClr>
              </a:solidFill>
              <a:latin typeface="Calibri" panose="020F0502020204030204" pitchFamily="34" charset="0"/>
              <a:ea typeface="HelveticaNeueLT Std"/>
              <a:cs typeface="Helvetica"/>
              <a:sym typeface="HelveticaNeueLT Std"/>
            </a:endParaRPr>
          </a:p>
          <a:p>
            <a:pPr marL="257175" lvl="0" indent="-257175" algn="l">
              <a:lnSpc>
                <a:spcPct val="120000"/>
              </a:lnSpc>
              <a:buClr>
                <a:srgbClr val="632523"/>
              </a:buClr>
              <a:defRPr sz="1800" i="0"/>
            </a:pPr>
            <a:r>
              <a:rPr lang="en-US" sz="2800" b="1" dirty="0" smtClean="0">
                <a:solidFill>
                  <a:schemeClr val="accent6">
                    <a:lumMod val="50000"/>
                  </a:schemeClr>
                </a:solidFill>
                <a:latin typeface="Calibri" panose="020F0502020204030204" pitchFamily="34" charset="0"/>
                <a:ea typeface="HelveticaNeueLT Std"/>
                <a:cs typeface="Helvetica"/>
                <a:sym typeface="HelveticaNeueLT Std"/>
              </a:rPr>
              <a:t>Safety</a:t>
            </a:r>
          </a:p>
          <a:p>
            <a:endParaRPr lang="en-US" dirty="0"/>
          </a:p>
        </p:txBody>
      </p:sp>
      <p:pic>
        <p:nvPicPr>
          <p:cNvPr id="2050" name="Picture 2" descr="E:\Talks\GLMA\Safe Space.jpg"/>
          <p:cNvPicPr>
            <a:picLocks noChangeAspect="1" noChangeArrowheads="1"/>
          </p:cNvPicPr>
          <p:nvPr/>
        </p:nvPicPr>
        <p:blipFill rotWithShape="1">
          <a:blip r:embed="rId2" cstate="print"/>
          <a:srcRect l="10717" t="11470" r="11387" b="11789"/>
          <a:stretch/>
        </p:blipFill>
        <p:spPr bwMode="auto">
          <a:xfrm>
            <a:off x="4432663" y="1672046"/>
            <a:ext cx="4110446" cy="4049485"/>
          </a:xfrm>
          <a:prstGeom prst="rect">
            <a:avLst/>
          </a:prstGeom>
          <a:noFill/>
        </p:spPr>
      </p:pic>
      <p:sp>
        <p:nvSpPr>
          <p:cNvPr id="12" name="Rectangle 11"/>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000" i="1" kern="0">
              <a:solidFill>
                <a:srgbClr val="FFFFFF"/>
              </a:solidFill>
              <a:sym typeface="Calibri"/>
            </a:endParaRPr>
          </a:p>
        </p:txBody>
      </p:sp>
      <p:sp>
        <p:nvSpPr>
          <p:cNvPr id="13" name="Shape 91"/>
          <p:cNvSpPr/>
          <p:nvPr/>
        </p:nvSpPr>
        <p:spPr>
          <a:xfrm>
            <a:off x="12700" y="6096000"/>
            <a:ext cx="9118600" cy="0"/>
          </a:xfrm>
          <a:prstGeom prst="line">
            <a:avLst/>
          </a:prstGeom>
          <a:ln>
            <a:solidFill>
              <a:srgbClr val="FFFFFF"/>
            </a:solidFill>
            <a:round/>
          </a:ln>
        </p:spPr>
        <p:txBody>
          <a:bodyPr lIns="0" tIns="0" rIns="0" bIns="0"/>
          <a:lstStyle/>
          <a:p>
            <a:pPr defTabSz="457200">
              <a:defRPr sz="1200" i="0">
                <a:latin typeface="+mj-lt"/>
                <a:ea typeface="+mj-ea"/>
                <a:cs typeface="+mj-cs"/>
                <a:sym typeface="Helvetica"/>
              </a:defRPr>
            </a:pPr>
            <a:endParaRPr sz="1200" kern="0">
              <a:solidFill>
                <a:sysClr val="windowText" lastClr="000000"/>
              </a:solidFill>
              <a:latin typeface="Helvetica"/>
              <a:ea typeface="+mj-ea"/>
              <a:cs typeface="+mj-cs"/>
              <a:sym typeface="Helvetica"/>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0" y="0"/>
            <a:ext cx="9144000" cy="6858000"/>
          </a:xfrm>
          <a:prstGeom prst="rect">
            <a:avLst/>
          </a:prstGeom>
          <a:solidFill>
            <a:srgbClr val="8A0028"/>
          </a:solidFill>
          <a:ln w="12700">
            <a:miter lim="400000"/>
          </a:ln>
        </p:spPr>
        <p:txBody>
          <a:bodyPr lIns="0" tIns="0" rIns="0" bIns="0" anchor="ctr"/>
          <a:lstStyle/>
          <a:p>
            <a:pPr lvl="0">
              <a:defRPr sz="1800" i="0">
                <a:solidFill>
                  <a:srgbClr val="FFFFFF"/>
                </a:solidFill>
              </a:defRPr>
            </a:pPr>
            <a:endParaRPr/>
          </a:p>
        </p:txBody>
      </p:sp>
      <p:sp>
        <p:nvSpPr>
          <p:cNvPr id="145" name="Shape 145"/>
          <p:cNvSpPr/>
          <p:nvPr/>
        </p:nvSpPr>
        <p:spPr>
          <a:xfrm>
            <a:off x="292100" y="303213"/>
            <a:ext cx="8559800" cy="45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10000"/>
              </a:lnSpc>
              <a:defRPr sz="2400" b="1" i="0">
                <a:solidFill>
                  <a:srgbClr val="FFFFFF"/>
                </a:solidFill>
                <a:latin typeface="HelveticaNeueLT Std"/>
                <a:ea typeface="HelveticaNeueLT Std"/>
                <a:cs typeface="HelveticaNeueLT Std"/>
                <a:sym typeface="HelveticaNeueLT Std"/>
              </a:defRPr>
            </a:lvl1pPr>
          </a:lstStyle>
          <a:p>
            <a:pPr lvl="0">
              <a:defRPr sz="1800" b="0">
                <a:solidFill>
                  <a:srgbClr val="000000"/>
                </a:solidFill>
              </a:defRPr>
            </a:pPr>
            <a:r>
              <a:rPr lang="en-US" sz="2800" b="1" dirty="0" smtClean="0">
                <a:solidFill>
                  <a:srgbClr val="FFFFFF"/>
                </a:solidFill>
                <a:latin typeface="Calibri" panose="020F0502020204030204" pitchFamily="34" charset="0"/>
              </a:rPr>
              <a:t>Shared Decision Making and Intersectionality</a:t>
            </a:r>
            <a:endParaRPr sz="2800" b="1" dirty="0">
              <a:solidFill>
                <a:srgbClr val="FFFFFF"/>
              </a:solidFill>
              <a:latin typeface="Calibri" panose="020F0502020204030204" pitchFamily="34" charset="0"/>
            </a:endParaRPr>
          </a:p>
        </p:txBody>
      </p:sp>
      <p:sp>
        <p:nvSpPr>
          <p:cNvPr id="146" name="Shape 146"/>
          <p:cNvSpPr/>
          <p:nvPr/>
        </p:nvSpPr>
        <p:spPr>
          <a:xfrm>
            <a:off x="0" y="303213"/>
            <a:ext cx="9131300" cy="1"/>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
        <p:nvSpPr>
          <p:cNvPr id="147" name="Shape 147"/>
          <p:cNvSpPr/>
          <p:nvPr/>
        </p:nvSpPr>
        <p:spPr>
          <a:xfrm>
            <a:off x="0" y="1724025"/>
            <a:ext cx="9131300" cy="0"/>
          </a:xfrm>
          <a:prstGeom prst="line">
            <a:avLst/>
          </a:prstGeom>
          <a:ln>
            <a:solidFill>
              <a:srgbClr val="FFFFFF"/>
            </a:solidFill>
            <a:round/>
          </a:ln>
        </p:spPr>
        <p:txBody>
          <a:bodyPr lIns="0" tIns="0" rIns="0" bIns="0"/>
          <a:lstStyle/>
          <a:p>
            <a:pPr lvl="0" algn="l">
              <a:defRPr sz="1200" i="0">
                <a:latin typeface="+mj-lt"/>
                <a:ea typeface="+mj-ea"/>
                <a:cs typeface="+mj-cs"/>
                <a:sym typeface="Helvetica"/>
              </a:defRPr>
            </a:pPr>
            <a:endParaRPr/>
          </a:p>
        </p:txBody>
      </p:sp>
    </p:spTree>
    <p:extLst>
      <p:ext uri="{BB962C8B-B14F-4D97-AF65-F5344CB8AC3E}">
        <p14:creationId xmlns:p14="http://schemas.microsoft.com/office/powerpoint/2010/main" val="64606070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p:nvPr/>
        </p:nvSpPr>
        <p:spPr>
          <a:xfrm>
            <a:off x="210671" y="1290918"/>
            <a:ext cx="8755647" cy="121879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l">
              <a:lnSpc>
                <a:spcPct val="110000"/>
              </a:lnSpc>
              <a:defRPr sz="2400" b="1" i="0">
                <a:solidFill>
                  <a:srgbClr val="FFFFFF"/>
                </a:solidFill>
                <a:latin typeface="HelveticaNeueLT Std"/>
                <a:ea typeface="HelveticaNeueLT Std"/>
                <a:cs typeface="HelveticaNeueLT Std"/>
                <a:sym typeface="HelveticaNeueLT Std"/>
              </a:defRPr>
            </a:lvl1pPr>
          </a:lstStyle>
          <a:p>
            <a:pPr algn="ctr">
              <a:defRPr sz="1800" b="0">
                <a:solidFill>
                  <a:srgbClr val="000000"/>
                </a:solidFill>
              </a:defRPr>
            </a:pPr>
            <a:r>
              <a:rPr lang="en-US" sz="3600" dirty="0" smtClean="0">
                <a:solidFill>
                  <a:prstClr val="black"/>
                </a:solidFill>
                <a:latin typeface="Calibri"/>
              </a:rPr>
              <a:t>Shared Decision-Making and Intersectionality: </a:t>
            </a:r>
          </a:p>
          <a:p>
            <a:pPr algn="ctr">
              <a:defRPr sz="1800" b="0">
                <a:solidFill>
                  <a:srgbClr val="000000"/>
                </a:solidFill>
              </a:defRPr>
            </a:pPr>
            <a:r>
              <a:rPr lang="en-US" sz="3600" dirty="0" smtClean="0">
                <a:solidFill>
                  <a:prstClr val="black"/>
                </a:solidFill>
                <a:latin typeface="Calibri"/>
              </a:rPr>
              <a:t>Race/Ethnicity + LGBT</a:t>
            </a:r>
            <a:endParaRPr sz="3600" dirty="0">
              <a:solidFill>
                <a:prstClr val="black"/>
              </a:solidFill>
              <a:latin typeface="Calibri"/>
            </a:endParaRPr>
          </a:p>
        </p:txBody>
      </p:sp>
      <p:sp>
        <p:nvSpPr>
          <p:cNvPr id="3" name="Subtitle 2"/>
          <p:cNvSpPr>
            <a:spLocks noGrp="1"/>
          </p:cNvSpPr>
          <p:nvPr>
            <p:ph type="subTitle" idx="1"/>
          </p:nvPr>
        </p:nvSpPr>
        <p:spPr>
          <a:xfrm>
            <a:off x="1371600" y="4419600"/>
            <a:ext cx="6400800" cy="1143000"/>
          </a:xfrm>
        </p:spPr>
        <p:txBody>
          <a:bodyPr>
            <a:noAutofit/>
          </a:bodyPr>
          <a:lstStyle/>
          <a:p>
            <a:pPr lvl="0">
              <a:defRPr sz="1800" i="0">
                <a:solidFill>
                  <a:srgbClr val="FFFFFF"/>
                </a:solidFill>
              </a:defRPr>
            </a:pPr>
            <a:r>
              <a:rPr lang="en-US" sz="2800" dirty="0">
                <a:solidFill>
                  <a:schemeClr val="tx1"/>
                </a:solidFill>
              </a:rPr>
              <a:t>Monica E. Peek, MD, MPH, MSc</a:t>
            </a:r>
          </a:p>
          <a:p>
            <a:pPr lvl="0">
              <a:defRPr sz="1800" i="0">
                <a:solidFill>
                  <a:srgbClr val="FFFFFF"/>
                </a:solidFill>
              </a:defRPr>
            </a:pPr>
            <a:r>
              <a:rPr lang="en-US" sz="2000" dirty="0" smtClean="0">
                <a:solidFill>
                  <a:schemeClr val="tx1"/>
                </a:solidFill>
              </a:rPr>
              <a:t>University </a:t>
            </a:r>
            <a:r>
              <a:rPr lang="en-US" sz="2000" dirty="0">
                <a:solidFill>
                  <a:schemeClr val="tx1"/>
                </a:solidFill>
              </a:rPr>
              <a:t>of </a:t>
            </a:r>
            <a:r>
              <a:rPr lang="en-US" sz="2000" dirty="0" smtClean="0">
                <a:solidFill>
                  <a:schemeClr val="tx1"/>
                </a:solidFill>
              </a:rPr>
              <a:t>Chicago</a:t>
            </a:r>
            <a:endParaRPr lang="en-US" sz="2000" dirty="0">
              <a:solidFill>
                <a:schemeClr val="tx1"/>
              </a:solidFill>
            </a:endParaRPr>
          </a:p>
        </p:txBody>
      </p:sp>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437" y="2667000"/>
            <a:ext cx="2108847" cy="1401763"/>
          </a:xfrm>
          <a:prstGeom prst="rect">
            <a:avLst/>
          </a:prstGeom>
        </p:spPr>
      </p:pic>
      <p:pic>
        <p:nvPicPr>
          <p:cNvPr id="10"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l="4609" r="3172"/>
          <a:stretch/>
        </p:blipFill>
        <p:spPr>
          <a:xfrm>
            <a:off x="1752600" y="2666999"/>
            <a:ext cx="2303929" cy="1401763"/>
          </a:xfrm>
          <a:prstGeom prst="rect">
            <a:avLst/>
          </a:prstGeom>
        </p:spPr>
      </p:pic>
      <p:sp>
        <p:nvSpPr>
          <p:cNvPr id="11" name="Rectangle 10"/>
          <p:cNvSpPr/>
          <p:nvPr/>
        </p:nvSpPr>
        <p:spPr>
          <a:xfrm>
            <a:off x="0" y="0"/>
            <a:ext cx="9144000" cy="10668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hape 91"/>
          <p:cNvSpPr/>
          <p:nvPr/>
        </p:nvSpPr>
        <p:spPr>
          <a:xfrm>
            <a:off x="0" y="914400"/>
            <a:ext cx="91313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sp>
        <p:nvSpPr>
          <p:cNvPr id="13" name="Rectangle 12"/>
          <p:cNvSpPr/>
          <p:nvPr/>
        </p:nvSpPr>
        <p:spPr>
          <a:xfrm>
            <a:off x="0" y="5943600"/>
            <a:ext cx="9144000" cy="914400"/>
          </a:xfrm>
          <a:prstGeom prst="rect">
            <a:avLst/>
          </a:prstGeom>
          <a:solidFill>
            <a:srgbClr val="F1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Shape 91"/>
          <p:cNvSpPr/>
          <p:nvPr/>
        </p:nvSpPr>
        <p:spPr>
          <a:xfrm>
            <a:off x="12700" y="6096000"/>
            <a:ext cx="9118600" cy="0"/>
          </a:xfrm>
          <a:prstGeom prst="line">
            <a:avLst/>
          </a:prstGeom>
          <a:ln>
            <a:solidFill>
              <a:srgbClr val="FFFFFF"/>
            </a:solidFill>
            <a:round/>
          </a:ln>
        </p:spPr>
        <p:txBody>
          <a:bodyPr lIns="0" tIns="0" rIns="0" bIns="0"/>
          <a:lstStyle/>
          <a:p>
            <a:pPr>
              <a:defRPr sz="1200" i="0">
                <a:latin typeface="+mj-lt"/>
                <a:ea typeface="+mj-ea"/>
                <a:cs typeface="+mj-cs"/>
                <a:sym typeface="Helvetica"/>
              </a:defRPr>
            </a:pPr>
            <a:endParaRPr sz="1200">
              <a:solidFill>
                <a:prstClr val="black"/>
              </a:solidFill>
              <a:sym typeface="Helvetica"/>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8972" y="6181176"/>
            <a:ext cx="2200656" cy="56804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6280174"/>
            <a:ext cx="2531048" cy="47249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6351426"/>
            <a:ext cx="2590800" cy="348264"/>
          </a:xfrm>
          <a:prstGeom prst="rect">
            <a:avLst/>
          </a:prstGeom>
        </p:spPr>
      </p:pic>
    </p:spTree>
    <p:extLst>
      <p:ext uri="{BB962C8B-B14F-4D97-AF65-F5344CB8AC3E}">
        <p14:creationId xmlns:p14="http://schemas.microsoft.com/office/powerpoint/2010/main" val="383569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6_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15_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16_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1" hangingPunct="0">
          <a:lnSpc>
            <a:spcPct val="100000"/>
          </a:lnSpc>
          <a:spcBef>
            <a:spcPts val="0"/>
          </a:spcBef>
          <a:spcAft>
            <a:spcPts val="0"/>
          </a:spcAft>
          <a:buClrTx/>
          <a:buSzTx/>
          <a:buFontTx/>
          <a:buNone/>
          <a:tabLst/>
          <a:defRPr kumimoji="0" sz="2000" b="0" i="1"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5506</TotalTime>
  <Words>1806</Words>
  <Application>Microsoft Macintosh PowerPoint</Application>
  <PresentationFormat>On-screen Show (4:3)</PresentationFormat>
  <Paragraphs>309</Paragraphs>
  <Slides>31</Slides>
  <Notes>18</Notes>
  <HiddenSlides>0</HiddenSlides>
  <MMClips>0</MMClips>
  <ScaleCrop>false</ScaleCrop>
  <HeadingPairs>
    <vt:vector size="4" baseType="variant">
      <vt:variant>
        <vt:lpstr>Theme</vt:lpstr>
      </vt:variant>
      <vt:variant>
        <vt:i4>16</vt:i4>
      </vt:variant>
      <vt:variant>
        <vt:lpstr>Slide Titles</vt:lpstr>
      </vt:variant>
      <vt:variant>
        <vt:i4>31</vt:i4>
      </vt:variant>
    </vt:vector>
  </HeadingPairs>
  <TitlesOfParts>
    <vt:vector size="47" baseType="lpstr">
      <vt:lpstr>Default</vt:lpstr>
      <vt:lpstr>1_Default</vt:lpstr>
      <vt:lpstr>2_Default</vt:lpstr>
      <vt:lpstr>3_Default</vt:lpstr>
      <vt:lpstr>4_Default</vt:lpstr>
      <vt:lpstr>15_Default</vt:lpstr>
      <vt:lpstr>16_Default</vt:lpstr>
      <vt:lpstr>1_Office Theme</vt:lpstr>
      <vt:lpstr>5_Office Theme</vt:lpstr>
      <vt:lpstr>8_Office Theme</vt:lpstr>
      <vt:lpstr>9_Office Theme</vt:lpstr>
      <vt:lpstr>13_Office Theme</vt:lpstr>
      <vt:lpstr>17_Office Theme</vt:lpstr>
      <vt:lpstr>18_Office Theme</vt:lpstr>
      <vt:lpstr>19_Office Theme</vt:lpstr>
      <vt:lpstr>56_Default</vt:lpstr>
      <vt:lpstr>PowerPoint Presentation</vt:lpstr>
      <vt:lpstr>Disclosures / Funding</vt:lpstr>
      <vt:lpstr>PowerPoint Presentation</vt:lpstr>
      <vt:lpstr>PowerPoint Presentation</vt:lpstr>
      <vt:lpstr>Agenda</vt:lpstr>
      <vt:lpstr>Limitations</vt:lpstr>
      <vt:lpstr>Safe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Intersectionality</vt:lpstr>
      <vt:lpstr>Intersectionality</vt:lpstr>
      <vt:lpstr>Intersectionality</vt:lpstr>
      <vt:lpstr>Intersectionality</vt:lpstr>
      <vt:lpstr>Intersectionality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 Space Reminder</vt:lpstr>
      <vt:lpstr>PowerPoint Presentation</vt:lpstr>
      <vt:lpstr>PowerPoint Presentation</vt:lpstr>
      <vt:lpstr>PowerPoint Presentation</vt:lpstr>
    </vt:vector>
  </TitlesOfParts>
  <Company>University of Chicago Medicine &amp; 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 Justin [BSD] - MED</dc:creator>
  <cp:lastModifiedBy>Susanna Howard</cp:lastModifiedBy>
  <cp:revision>44</cp:revision>
  <dcterms:created xsi:type="dcterms:W3CDTF">2016-09-01T03:18:05Z</dcterms:created>
  <dcterms:modified xsi:type="dcterms:W3CDTF">2016-09-23T17:28:09Z</dcterms:modified>
</cp:coreProperties>
</file>